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7"/>
  </p:notesMasterIdLst>
  <p:sldIdLst>
    <p:sldId id="256" r:id="rId2"/>
    <p:sldId id="257" r:id="rId3"/>
    <p:sldId id="266" r:id="rId4"/>
    <p:sldId id="307" r:id="rId5"/>
    <p:sldId id="264" r:id="rId6"/>
    <p:sldId id="270" r:id="rId7"/>
    <p:sldId id="286" r:id="rId8"/>
    <p:sldId id="281" r:id="rId9"/>
    <p:sldId id="297" r:id="rId10"/>
    <p:sldId id="283" r:id="rId11"/>
    <p:sldId id="288" r:id="rId12"/>
    <p:sldId id="296" r:id="rId13"/>
    <p:sldId id="289" r:id="rId14"/>
    <p:sldId id="298" r:id="rId15"/>
    <p:sldId id="304" r:id="rId16"/>
    <p:sldId id="303" r:id="rId17"/>
    <p:sldId id="293" r:id="rId18"/>
    <p:sldId id="306" r:id="rId19"/>
    <p:sldId id="302" r:id="rId20"/>
    <p:sldId id="265" r:id="rId21"/>
    <p:sldId id="300" r:id="rId22"/>
    <p:sldId id="274" r:id="rId23"/>
    <p:sldId id="294" r:id="rId24"/>
    <p:sldId id="277" r:id="rId25"/>
    <p:sldId id="30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82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18F1A-11C1-4960-B67B-96F7EE0906E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051126F-09EB-4B57-9FB5-577C73B98F28}">
      <dgm:prSet custT="1"/>
      <dgm:spPr/>
      <dgm:t>
        <a:bodyPr/>
        <a:lstStyle/>
        <a:p>
          <a:pPr rtl="0"/>
          <a:r>
            <a:rPr lang="en-US" sz="2000" dirty="0" smtClean="0"/>
            <a:t>Stakeholder participation </a:t>
          </a:r>
          <a:endParaRPr lang="es-CO" sz="2000" dirty="0"/>
        </a:p>
      </dgm:t>
    </dgm:pt>
    <dgm:pt modelId="{9A65167F-04CA-469F-9AC8-58D540DF1BC0}" type="parTrans" cxnId="{12449862-6F91-4A7B-AFFD-3309614342C4}">
      <dgm:prSet/>
      <dgm:spPr/>
      <dgm:t>
        <a:bodyPr/>
        <a:lstStyle/>
        <a:p>
          <a:endParaRPr lang="es-CO" sz="2000"/>
        </a:p>
      </dgm:t>
    </dgm:pt>
    <dgm:pt modelId="{29B0344A-8E6C-4DE3-A6EF-E3631A190385}" type="sibTrans" cxnId="{12449862-6F91-4A7B-AFFD-3309614342C4}">
      <dgm:prSet/>
      <dgm:spPr/>
      <dgm:t>
        <a:bodyPr/>
        <a:lstStyle/>
        <a:p>
          <a:endParaRPr lang="es-CO" sz="2000"/>
        </a:p>
      </dgm:t>
    </dgm:pt>
    <dgm:pt modelId="{ABBABA08-EB9C-4107-9AE6-5C599C82BB27}">
      <dgm:prSet custT="1"/>
      <dgm:spPr/>
      <dgm:t>
        <a:bodyPr/>
        <a:lstStyle/>
        <a:p>
          <a:pPr rtl="0"/>
          <a:r>
            <a:rPr lang="en-US" sz="2000" dirty="0" smtClean="0"/>
            <a:t>Transparency</a:t>
          </a:r>
          <a:endParaRPr lang="es-CO" sz="2000" dirty="0"/>
        </a:p>
      </dgm:t>
    </dgm:pt>
    <dgm:pt modelId="{AE3AD0E5-90E7-4915-BC2C-6FFE6C4B8ACE}" type="parTrans" cxnId="{FEFE2AA6-4124-4EF3-969F-B43CE91B6C51}">
      <dgm:prSet/>
      <dgm:spPr/>
      <dgm:t>
        <a:bodyPr/>
        <a:lstStyle/>
        <a:p>
          <a:endParaRPr lang="es-CO" sz="2000"/>
        </a:p>
      </dgm:t>
    </dgm:pt>
    <dgm:pt modelId="{F76E4EF1-1BA7-43C8-9636-471799DD9BDA}" type="sibTrans" cxnId="{FEFE2AA6-4124-4EF3-969F-B43CE91B6C51}">
      <dgm:prSet/>
      <dgm:spPr/>
      <dgm:t>
        <a:bodyPr/>
        <a:lstStyle/>
        <a:p>
          <a:endParaRPr lang="es-CO" sz="2000"/>
        </a:p>
      </dgm:t>
    </dgm:pt>
    <dgm:pt modelId="{8E0B332B-168D-4D60-A880-6274C189E869}">
      <dgm:prSet custT="1"/>
      <dgm:spPr/>
      <dgm:t>
        <a:bodyPr/>
        <a:lstStyle/>
        <a:p>
          <a:pPr rtl="0"/>
          <a:r>
            <a:rPr lang="en-US" sz="2000" dirty="0" smtClean="0"/>
            <a:t>Consistency, </a:t>
          </a:r>
          <a:r>
            <a:rPr lang="en-US" sz="2000" dirty="0" smtClean="0"/>
            <a:t>coherence</a:t>
          </a:r>
          <a:endParaRPr lang="es-CO" sz="2000" dirty="0"/>
        </a:p>
      </dgm:t>
    </dgm:pt>
    <dgm:pt modelId="{96CD7DE5-9397-4D1E-B651-D2FD7E6FD23F}" type="parTrans" cxnId="{A4ABC7EE-623B-4AD0-B098-BFDE43352350}">
      <dgm:prSet/>
      <dgm:spPr/>
      <dgm:t>
        <a:bodyPr/>
        <a:lstStyle/>
        <a:p>
          <a:endParaRPr lang="es-CO" sz="1800"/>
        </a:p>
      </dgm:t>
    </dgm:pt>
    <dgm:pt modelId="{2CCC8A5E-7B42-486E-A1F0-20EBF4680CE3}" type="sibTrans" cxnId="{A4ABC7EE-623B-4AD0-B098-BFDE43352350}">
      <dgm:prSet/>
      <dgm:spPr/>
      <dgm:t>
        <a:bodyPr/>
        <a:lstStyle/>
        <a:p>
          <a:endParaRPr lang="es-CO" sz="1800"/>
        </a:p>
      </dgm:t>
    </dgm:pt>
    <dgm:pt modelId="{E5392E4B-01F4-428D-AE44-FCC5B184B931}" type="pres">
      <dgm:prSet presAssocID="{36118F1A-11C1-4960-B67B-96F7EE0906E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EC84F6E-26CF-4B64-881E-A232D3BAADD3}" type="pres">
      <dgm:prSet presAssocID="{0051126F-09EB-4B57-9FB5-577C73B98F28}" presName="circ1" presStyleLbl="vennNode1" presStyleIdx="0" presStyleCnt="3" custScaleX="147905" custScaleY="83964"/>
      <dgm:spPr/>
      <dgm:t>
        <a:bodyPr/>
        <a:lstStyle/>
        <a:p>
          <a:endParaRPr lang="es-CO"/>
        </a:p>
      </dgm:t>
    </dgm:pt>
    <dgm:pt modelId="{9F8B2A70-D3A8-44B4-8F12-51D5B709F01C}" type="pres">
      <dgm:prSet presAssocID="{0051126F-09EB-4B57-9FB5-577C73B98F2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9B91FB-396A-4516-830E-7C25F55449CF}" type="pres">
      <dgm:prSet presAssocID="{ABBABA08-EB9C-4107-9AE6-5C599C82BB27}" presName="circ2" presStyleLbl="vennNode1" presStyleIdx="1" presStyleCnt="3" custScaleX="183207" custScaleY="92672"/>
      <dgm:spPr/>
      <dgm:t>
        <a:bodyPr/>
        <a:lstStyle/>
        <a:p>
          <a:endParaRPr lang="es-CO"/>
        </a:p>
      </dgm:t>
    </dgm:pt>
    <dgm:pt modelId="{FB2B78CC-1F0D-495E-BF4A-B8B22F8FF8C9}" type="pres">
      <dgm:prSet presAssocID="{ABBABA08-EB9C-4107-9AE6-5C599C82BB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5A44E7-7A36-43F7-B080-14FEB2B588F3}" type="pres">
      <dgm:prSet presAssocID="{8E0B332B-168D-4D60-A880-6274C189E869}" presName="circ3" presStyleLbl="vennNode1" presStyleIdx="2" presStyleCnt="3" custScaleX="156797" custScaleY="84413" custLinFactNeighborX="-13819" custLinFactNeighborY="-3898"/>
      <dgm:spPr/>
      <dgm:t>
        <a:bodyPr/>
        <a:lstStyle/>
        <a:p>
          <a:endParaRPr lang="de-DE"/>
        </a:p>
      </dgm:t>
    </dgm:pt>
    <dgm:pt modelId="{ECE3AC54-782A-4AF2-94CD-646967F136A4}" type="pres">
      <dgm:prSet presAssocID="{8E0B332B-168D-4D60-A880-6274C189E86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307516D-2822-412C-8FEC-66C0F09DE3D3}" type="presOf" srcId="{ABBABA08-EB9C-4107-9AE6-5C599C82BB27}" destId="{FB2B78CC-1F0D-495E-BF4A-B8B22F8FF8C9}" srcOrd="1" destOrd="0" presId="urn:microsoft.com/office/officeart/2005/8/layout/venn1"/>
    <dgm:cxn modelId="{BB8E0F9D-7CCA-4439-BF70-6BC06C112938}" type="presOf" srcId="{8E0B332B-168D-4D60-A880-6274C189E869}" destId="{ECE3AC54-782A-4AF2-94CD-646967F136A4}" srcOrd="1" destOrd="0" presId="urn:microsoft.com/office/officeart/2005/8/layout/venn1"/>
    <dgm:cxn modelId="{12449862-6F91-4A7B-AFFD-3309614342C4}" srcId="{36118F1A-11C1-4960-B67B-96F7EE0906EF}" destId="{0051126F-09EB-4B57-9FB5-577C73B98F28}" srcOrd="0" destOrd="0" parTransId="{9A65167F-04CA-469F-9AC8-58D540DF1BC0}" sibTransId="{29B0344A-8E6C-4DE3-A6EF-E3631A190385}"/>
    <dgm:cxn modelId="{A4ABC7EE-623B-4AD0-B098-BFDE43352350}" srcId="{36118F1A-11C1-4960-B67B-96F7EE0906EF}" destId="{8E0B332B-168D-4D60-A880-6274C189E869}" srcOrd="2" destOrd="0" parTransId="{96CD7DE5-9397-4D1E-B651-D2FD7E6FD23F}" sibTransId="{2CCC8A5E-7B42-486E-A1F0-20EBF4680CE3}"/>
    <dgm:cxn modelId="{194C279C-ABDD-49DD-A9FA-C4C48AE8CEA0}" type="presOf" srcId="{8E0B332B-168D-4D60-A880-6274C189E869}" destId="{C65A44E7-7A36-43F7-B080-14FEB2B588F3}" srcOrd="0" destOrd="0" presId="urn:microsoft.com/office/officeart/2005/8/layout/venn1"/>
    <dgm:cxn modelId="{DC102C83-7009-464C-9B35-C80AC616F3F5}" type="presOf" srcId="{ABBABA08-EB9C-4107-9AE6-5C599C82BB27}" destId="{3D9B91FB-396A-4516-830E-7C25F55449CF}" srcOrd="0" destOrd="0" presId="urn:microsoft.com/office/officeart/2005/8/layout/venn1"/>
    <dgm:cxn modelId="{97A2BFC0-A2A0-47F1-9B8B-3609E39A1033}" type="presOf" srcId="{0051126F-09EB-4B57-9FB5-577C73B98F28}" destId="{4EC84F6E-26CF-4B64-881E-A232D3BAADD3}" srcOrd="0" destOrd="0" presId="urn:microsoft.com/office/officeart/2005/8/layout/venn1"/>
    <dgm:cxn modelId="{0591E5F8-6877-45F0-9C7A-BAAD9D185908}" type="presOf" srcId="{36118F1A-11C1-4960-B67B-96F7EE0906EF}" destId="{E5392E4B-01F4-428D-AE44-FCC5B184B931}" srcOrd="0" destOrd="0" presId="urn:microsoft.com/office/officeart/2005/8/layout/venn1"/>
    <dgm:cxn modelId="{FEFE2AA6-4124-4EF3-969F-B43CE91B6C51}" srcId="{36118F1A-11C1-4960-B67B-96F7EE0906EF}" destId="{ABBABA08-EB9C-4107-9AE6-5C599C82BB27}" srcOrd="1" destOrd="0" parTransId="{AE3AD0E5-90E7-4915-BC2C-6FFE6C4B8ACE}" sibTransId="{F76E4EF1-1BA7-43C8-9636-471799DD9BDA}"/>
    <dgm:cxn modelId="{DA88B62B-36F1-42FB-83EB-E42FC9B788AB}" type="presOf" srcId="{0051126F-09EB-4B57-9FB5-577C73B98F28}" destId="{9F8B2A70-D3A8-44B4-8F12-51D5B709F01C}" srcOrd="1" destOrd="0" presId="urn:microsoft.com/office/officeart/2005/8/layout/venn1"/>
    <dgm:cxn modelId="{F49E8F2B-E9CF-4C76-A4C8-68A56832FDE5}" type="presParOf" srcId="{E5392E4B-01F4-428D-AE44-FCC5B184B931}" destId="{4EC84F6E-26CF-4B64-881E-A232D3BAADD3}" srcOrd="0" destOrd="0" presId="urn:microsoft.com/office/officeart/2005/8/layout/venn1"/>
    <dgm:cxn modelId="{360BD826-6DEA-4976-AE76-7B14DD8F4753}" type="presParOf" srcId="{E5392E4B-01F4-428D-AE44-FCC5B184B931}" destId="{9F8B2A70-D3A8-44B4-8F12-51D5B709F01C}" srcOrd="1" destOrd="0" presId="urn:microsoft.com/office/officeart/2005/8/layout/venn1"/>
    <dgm:cxn modelId="{01D13A3D-8653-4D9C-8E1E-A10F09746F84}" type="presParOf" srcId="{E5392E4B-01F4-428D-AE44-FCC5B184B931}" destId="{3D9B91FB-396A-4516-830E-7C25F55449CF}" srcOrd="2" destOrd="0" presId="urn:microsoft.com/office/officeart/2005/8/layout/venn1"/>
    <dgm:cxn modelId="{1EE67755-DEDA-439E-9D9A-2CE80E27CA3A}" type="presParOf" srcId="{E5392E4B-01F4-428D-AE44-FCC5B184B931}" destId="{FB2B78CC-1F0D-495E-BF4A-B8B22F8FF8C9}" srcOrd="3" destOrd="0" presId="urn:microsoft.com/office/officeart/2005/8/layout/venn1"/>
    <dgm:cxn modelId="{605960DA-46B7-4547-8DA2-192D1924D681}" type="presParOf" srcId="{E5392E4B-01F4-428D-AE44-FCC5B184B931}" destId="{C65A44E7-7A36-43F7-B080-14FEB2B588F3}" srcOrd="4" destOrd="0" presId="urn:microsoft.com/office/officeart/2005/8/layout/venn1"/>
    <dgm:cxn modelId="{54CA5D86-C6DB-4888-A6C1-2CC47872828F}" type="presParOf" srcId="{E5392E4B-01F4-428D-AE44-FCC5B184B931}" destId="{ECE3AC54-782A-4AF2-94CD-646967F136A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84F6E-26CF-4B64-881E-A232D3BAADD3}">
      <dsp:nvSpPr>
        <dsp:cNvPr id="0" name=""/>
        <dsp:cNvSpPr/>
      </dsp:nvSpPr>
      <dsp:spPr>
        <a:xfrm>
          <a:off x="2138877" y="232389"/>
          <a:ext cx="4337479" cy="246233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Stakeholder participation </a:t>
          </a:r>
          <a:endParaRPr lang="es-CO" sz="2000" kern="1200" dirty="0"/>
        </a:p>
      </dsp:txBody>
      <dsp:txXfrm>
        <a:off x="2717208" y="663299"/>
        <a:ext cx="3180818" cy="1108052"/>
      </dsp:txXfrm>
    </dsp:sp>
    <dsp:sp modelId="{3D9B91FB-396A-4516-830E-7C25F55449CF}">
      <dsp:nvSpPr>
        <dsp:cNvPr id="0" name=""/>
        <dsp:cNvSpPr/>
      </dsp:nvSpPr>
      <dsp:spPr>
        <a:xfrm>
          <a:off x="2679426" y="1937586"/>
          <a:ext cx="5372749" cy="2717709"/>
        </a:xfrm>
        <a:prstGeom prst="ellipse">
          <a:avLst/>
        </a:prstGeom>
        <a:solidFill>
          <a:schemeClr val="accent5">
            <a:alpha val="50000"/>
            <a:hueOff val="-8031992"/>
            <a:satOff val="1435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Transparency</a:t>
          </a:r>
          <a:endParaRPr lang="es-CO" sz="2000" kern="1200" dirty="0"/>
        </a:p>
      </dsp:txBody>
      <dsp:txXfrm>
        <a:off x="4322592" y="2639661"/>
        <a:ext cx="3223649" cy="1494740"/>
      </dsp:txXfrm>
    </dsp:sp>
    <dsp:sp modelId="{C65A44E7-7A36-43F7-B080-14FEB2B588F3}">
      <dsp:nvSpPr>
        <dsp:cNvPr id="0" name=""/>
        <dsp:cNvSpPr/>
      </dsp:nvSpPr>
      <dsp:spPr>
        <a:xfrm>
          <a:off x="545052" y="1944375"/>
          <a:ext cx="4598247" cy="2475505"/>
        </a:xfrm>
        <a:prstGeom prst="ellipse">
          <a:avLst/>
        </a:prstGeom>
        <a:solidFill>
          <a:schemeClr val="accent5">
            <a:alpha val="50000"/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Consistency, </a:t>
          </a:r>
          <a:r>
            <a:rPr lang="en-US" sz="2000" kern="1200" dirty="0" smtClean="0"/>
            <a:t>coherence</a:t>
          </a:r>
          <a:endParaRPr lang="es-CO" sz="2000" kern="1200" dirty="0"/>
        </a:p>
      </dsp:txBody>
      <dsp:txXfrm>
        <a:off x="978053" y="2583880"/>
        <a:ext cx="2758948" cy="1361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02C5F-1EE3-485E-B4D9-3378FDBBACF5}" type="datetimeFigureOut">
              <a:rPr lang="de-DE" smtClean="0"/>
              <a:t>05.03.2017</a:t>
            </a:fld>
            <a:endParaRPr lang="de-D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406-9AD2-48D0-BAFC-ECA75BC4754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28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406-9AD2-48D0-BAFC-ECA75BC4754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62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 want our HBP policy to be sustainable in time. </a:t>
            </a:r>
          </a:p>
          <a:p>
            <a:endParaRPr lang="de-DE" dirty="0"/>
          </a:p>
          <a:p>
            <a:r>
              <a:rPr lang="de-DE" dirty="0" smtClean="0"/>
              <a:t>What are the necessary ingredients for sustainability? Most  requirements are directly related with good governance</a:t>
            </a:r>
            <a:r>
              <a:rPr lang="de-DE" dirty="0"/>
              <a:t> </a:t>
            </a:r>
            <a:r>
              <a:rPr lang="de-DE" dirty="0" smtClean="0"/>
              <a:t>principles Good governance principles embedded in these requirements for sustainability. </a:t>
            </a:r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406-9AD2-48D0-BAFC-ECA75BC4754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60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 want our HBP policy to be sustainable in time. </a:t>
            </a:r>
          </a:p>
          <a:p>
            <a:endParaRPr lang="de-DE" dirty="0"/>
          </a:p>
          <a:p>
            <a:r>
              <a:rPr lang="de-DE" dirty="0" smtClean="0"/>
              <a:t>What are the necessary ingredients for sustainability? Most are directly related with good governance. Good governance principles embedded in these requirements for sustainability. </a:t>
            </a:r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406-9AD2-48D0-BAFC-ECA75BC4754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99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*/Source: </a:t>
            </a:r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406-9AD2-48D0-BAFC-ECA75BC47541}" type="slidenum">
              <a:rPr lang="de-DE" smtClean="0"/>
              <a:t>5</a:t>
            </a:fld>
            <a:endParaRPr lang="de-DE"/>
          </a:p>
        </p:txBody>
      </p:sp>
      <p:sp>
        <p:nvSpPr>
          <p:cNvPr id="5" name="CuadroTexto 4"/>
          <p:cNvSpPr txBox="1"/>
          <p:nvPr/>
        </p:nvSpPr>
        <p:spPr>
          <a:xfrm>
            <a:off x="1471647" y="4400550"/>
            <a:ext cx="313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smtClean="0"/>
              <a:t>http</a:t>
            </a:r>
            <a:r>
              <a:rPr lang="de-DE" sz="600" dirty="0"/>
              <a:t>://www.getty.edu/museum/media/images/web/enlarge/00208501.jpg </a:t>
            </a:r>
            <a:r>
              <a:rPr lang="de-DE" sz="600" dirty="0" smtClean="0"/>
              <a:t>The construction of the tower of Babel. T</a:t>
            </a:r>
            <a:r>
              <a:rPr lang="en-US" sz="600" dirty="0" smtClean="0"/>
              <a:t>he </a:t>
            </a:r>
            <a:r>
              <a:rPr lang="en-US" sz="600" dirty="0"/>
              <a:t>Construction of the Tower of Babel, about 1400 - 1410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221572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E634BD4B-E22F-41C3-B1CF-24A1E135E94A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6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E55E-2B4C-46F7-ACC3-A012B39C569F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5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5F7D-11CB-4EB6-8475-284D50FBAA41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7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DAFF-FA09-430A-BF06-EBB77A58BDCC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6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C4D-F90E-41D3-9505-CA8DF3F6E09E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71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5246-77E9-4552-B187-629D5A06EB81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231B-B0E3-408F-8C88-1B19E5EF5158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0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6EFB-727B-4946-917B-F4D7B555ED56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A642A7F7-0D41-4ECC-90BE-C8CCCB705F4A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4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E3BF-6D6F-4775-A4A8-889D5FF8289C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2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59F6FBB9-7091-4B3A-B160-02A8D4CD75BA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5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AA0F-F1C4-4D86-851C-3004C7A79695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2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3337-3D16-4789-9697-0BCAB4452D28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A663-2E19-43B0-9347-0451571E9E80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9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1FE2-3809-47CE-9413-66A2513B740B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2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F55-F172-4EE2-9CE0-AEF8FC32C656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0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F792-9441-464F-84A2-4B64F7E3E8B4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AA1B-11BF-411A-8A53-4209381E0586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HBP Workshop South Africa, March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19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6418" y="2628900"/>
            <a:ext cx="6181924" cy="1675306"/>
          </a:xfrm>
        </p:spPr>
        <p:txBody>
          <a:bodyPr/>
          <a:lstStyle/>
          <a:p>
            <a:r>
              <a:rPr lang="de-DE" sz="3200" dirty="0" smtClean="0"/>
              <a:t>Good governance principles for a sustainable HBP policy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2400" dirty="0" smtClean="0"/>
              <a:t>HBP w</a:t>
            </a:r>
            <a:r>
              <a:rPr lang="de-DE" sz="2000" dirty="0" smtClean="0"/>
              <a:t>orkshop South Africa, March 2017</a:t>
            </a: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3291" y="4394040"/>
            <a:ext cx="6265051" cy="1081969"/>
          </a:xfrm>
        </p:spPr>
        <p:txBody>
          <a:bodyPr>
            <a:noAutofit/>
          </a:bodyPr>
          <a:lstStyle/>
          <a:p>
            <a:r>
              <a:rPr lang="de-DE" dirty="0" smtClean="0"/>
              <a:t>Ursula Giedion</a:t>
            </a:r>
          </a:p>
          <a:p>
            <a:pPr>
              <a:spcBef>
                <a:spcPts val="600"/>
              </a:spcBef>
            </a:pPr>
            <a:r>
              <a:rPr lang="de-DE" sz="1400" dirty="0" smtClean="0"/>
              <a:t>Consultant, </a:t>
            </a:r>
          </a:p>
          <a:p>
            <a:pPr>
              <a:spcBef>
                <a:spcPts val="600"/>
              </a:spcBef>
            </a:pPr>
            <a:r>
              <a:rPr lang="de-DE" sz="1400" dirty="0" smtClean="0"/>
              <a:t>Director IDB LAC network on benefits packages and priority setting CRITERIA</a:t>
            </a:r>
          </a:p>
          <a:p>
            <a:pPr>
              <a:spcBef>
                <a:spcPts val="600"/>
              </a:spcBef>
            </a:pPr>
            <a:endParaRPr lang="de-DE" sz="14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14" y="661535"/>
            <a:ext cx="7651106" cy="1411252"/>
          </a:xfrm>
        </p:spPr>
        <p:txBody>
          <a:bodyPr/>
          <a:lstStyle/>
          <a:p>
            <a:r>
              <a:rPr lang="en-US" sz="3200" dirty="0" smtClean="0"/>
              <a:t>What are the key good governance principles?</a:t>
            </a:r>
            <a:endParaRPr lang="en-US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618185"/>
              </p:ext>
            </p:extLst>
          </p:nvPr>
        </p:nvGraphicFramePr>
        <p:xfrm>
          <a:off x="141514" y="1785257"/>
          <a:ext cx="9002486" cy="488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Transparency defined</a:t>
            </a:r>
            <a:endParaRPr lang="en-U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14384" y="2336874"/>
            <a:ext cx="4334215" cy="3606726"/>
          </a:xfrm>
        </p:spPr>
        <p:txBody>
          <a:bodyPr>
            <a:normAutofit/>
          </a:bodyPr>
          <a:lstStyle/>
          <a:p>
            <a:r>
              <a:rPr lang="en-US" dirty="0" smtClean="0"/>
              <a:t>Refers </a:t>
            </a:r>
            <a:r>
              <a:rPr lang="en-US" dirty="0"/>
              <a:t>to the ability to look clearly through “the windows of an institution” or “lift the veil of secrecy</a:t>
            </a:r>
            <a:r>
              <a:rPr lang="en-US" sz="1800" dirty="0"/>
              <a:t>”(</a:t>
            </a:r>
            <a:r>
              <a:rPr lang="en-US" sz="1800" dirty="0" err="1"/>
              <a:t>Grimmelikhuijsen</a:t>
            </a:r>
            <a:r>
              <a:rPr lang="en-US" sz="1800" dirty="0"/>
              <a:t> 2010</a:t>
            </a:r>
            <a:r>
              <a:rPr lang="en-US" sz="1800" dirty="0" smtClean="0"/>
              <a:t>).</a:t>
            </a:r>
          </a:p>
          <a:p>
            <a:r>
              <a:rPr lang="en-US" dirty="0" smtClean="0"/>
              <a:t>Why does it matter?</a:t>
            </a:r>
          </a:p>
          <a:p>
            <a:pPr lvl="1"/>
            <a:r>
              <a:rPr lang="en-US" dirty="0" smtClean="0"/>
              <a:t>Enables participation and thereby legitimacy, accountability.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7" y="2925914"/>
            <a:ext cx="3186859" cy="220719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2737" y="5133109"/>
            <a:ext cx="344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Source: Andrew Wyeth, Looking out, looking in.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3013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Transparency dimensions</a:t>
            </a:r>
            <a:endParaRPr lang="de-D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2336872"/>
            <a:ext cx="7208520" cy="3663333"/>
          </a:xfrm>
        </p:spPr>
        <p:txBody>
          <a:bodyPr>
            <a:normAutofit/>
          </a:bodyPr>
          <a:lstStyle/>
          <a:p>
            <a:r>
              <a:rPr lang="en-US" dirty="0" smtClean="0"/>
              <a:t>Transparency about </a:t>
            </a:r>
          </a:p>
          <a:p>
            <a:pPr lvl="1"/>
            <a:r>
              <a:rPr lang="en-US" dirty="0" smtClean="0"/>
              <a:t>Processes (whole policy </a:t>
            </a:r>
            <a:r>
              <a:rPr lang="en-US" dirty="0" smtClean="0"/>
              <a:t>cycle</a:t>
            </a:r>
            <a:r>
              <a:rPr lang="en-US" dirty="0" smtClean="0"/>
              <a:t>)-</a:t>
            </a:r>
            <a:r>
              <a:rPr lang="en-US" i="1" dirty="0" smtClean="0"/>
              <a:t>who, what, how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Content of </a:t>
            </a:r>
            <a:r>
              <a:rPr lang="en-US" i="1" dirty="0" smtClean="0"/>
              <a:t>HBP-do people really know/understand the benefits?</a:t>
            </a:r>
            <a:endParaRPr lang="en-US" i="1" dirty="0" smtClean="0"/>
          </a:p>
          <a:p>
            <a:pPr lvl="1"/>
            <a:r>
              <a:rPr lang="en-US" dirty="0" smtClean="0"/>
              <a:t>Results of </a:t>
            </a:r>
            <a:r>
              <a:rPr lang="en-US" dirty="0" smtClean="0"/>
              <a:t>HBP</a:t>
            </a:r>
            <a:r>
              <a:rPr lang="en-US" i="1" dirty="0" smtClean="0"/>
              <a:t>-goals reached? Effective coverage? </a:t>
            </a:r>
            <a:endParaRPr lang="en-US" i="1" dirty="0" smtClean="0"/>
          </a:p>
          <a:p>
            <a:r>
              <a:rPr lang="en-US" dirty="0"/>
              <a:t>Not just “report sharing”-questions you might ask to find out whether a transparent HBP policy is being carried out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274089"/>
              </p:ext>
            </p:extLst>
          </p:nvPr>
        </p:nvGraphicFramePr>
        <p:xfrm>
          <a:off x="294903" y="134260"/>
          <a:ext cx="8395856" cy="615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5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230">
                <a:tc>
                  <a:txBody>
                    <a:bodyPr/>
                    <a:lstStyle/>
                    <a:p>
                      <a:r>
                        <a:rPr lang="en-US" sz="1600" u="sng" noProof="0" dirty="0" smtClean="0"/>
                        <a:t>Attributes</a:t>
                      </a:r>
                      <a:r>
                        <a:rPr lang="en-US" sz="1600" u="sng" baseline="0" noProof="0" dirty="0" smtClean="0"/>
                        <a:t> of transparency</a:t>
                      </a:r>
                      <a:endParaRPr lang="en-US" sz="1600" u="sng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Country examples-</a:t>
                      </a:r>
                    </a:p>
                    <a:p>
                      <a:r>
                        <a:rPr lang="en-US" sz="1600" noProof="0" dirty="0" smtClean="0"/>
                        <a:t>Good practice</a:t>
                      </a:r>
                      <a:endParaRPr lang="en-US" sz="1600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Country examples-Lack of good practice</a:t>
                      </a:r>
                      <a:endParaRPr lang="en-US" sz="1600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7165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Availability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-Routine</a:t>
                      </a:r>
                      <a:r>
                        <a:rPr lang="en-US" sz="1600" baseline="0" noProof="0" dirty="0" smtClean="0"/>
                        <a:t> information on access to AUGE health services by Superintendence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-No</a:t>
                      </a:r>
                      <a:r>
                        <a:rPr lang="en-US" sz="1600" baseline="0" noProof="0" dirty="0" smtClean="0"/>
                        <a:t> documentation on how the HBP of Colombia was originally designed</a:t>
                      </a:r>
                    </a:p>
                    <a:p>
                      <a:r>
                        <a:rPr lang="en-US" sz="1600" baseline="0" noProof="0" dirty="0" smtClean="0"/>
                        <a:t>-Most LAC countries limited info on effective coverage of BP content</a:t>
                      </a:r>
                    </a:p>
                    <a:p>
                      <a:r>
                        <a:rPr lang="en-US" sz="1600" baseline="0" noProof="0" dirty="0" smtClean="0"/>
                        <a:t>-LAC limited info on coverage decisions and processes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55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Standardization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-Chile AUGE</a:t>
                      </a:r>
                      <a:r>
                        <a:rPr lang="en-US" sz="1600" baseline="0" noProof="0" dirty="0" smtClean="0"/>
                        <a:t> benefits package. Common ground of benefits</a:t>
                      </a:r>
                    </a:p>
                    <a:p>
                      <a:r>
                        <a:rPr lang="en-US" sz="1600" noProof="0" dirty="0" smtClean="0"/>
                        <a:t>-Benefits</a:t>
                      </a:r>
                      <a:r>
                        <a:rPr lang="en-US" sz="1600" baseline="0" noProof="0" dirty="0" smtClean="0"/>
                        <a:t> package adjustment processes ad hoc </a:t>
                      </a:r>
                      <a:r>
                        <a:rPr lang="en-US" sz="1600" baseline="0" noProof="0" dirty="0" smtClean="0"/>
                        <a:t>and erratic in </a:t>
                      </a:r>
                      <a:r>
                        <a:rPr lang="en-US" sz="1600" baseline="0" noProof="0" dirty="0" smtClean="0"/>
                        <a:t>many countries.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-Russia,</a:t>
                      </a:r>
                      <a:r>
                        <a:rPr lang="en-US" sz="1600" baseline="0" noProof="0" dirty="0" smtClean="0"/>
                        <a:t> many different health benefits packages, no way to compare, Chile thousands of health packages of </a:t>
                      </a:r>
                      <a:r>
                        <a:rPr lang="en-US" sz="1600" baseline="0" noProof="0" dirty="0" err="1" smtClean="0"/>
                        <a:t>Isapres</a:t>
                      </a:r>
                      <a:r>
                        <a:rPr lang="en-US" sz="1600" baseline="0" noProof="0" dirty="0" smtClean="0"/>
                        <a:t> and no way to choose wisely. </a:t>
                      </a:r>
                      <a:r>
                        <a:rPr lang="en-US" sz="1600" baseline="0" noProof="0" dirty="0" err="1" smtClean="0"/>
                        <a:t>RepDom</a:t>
                      </a:r>
                      <a:r>
                        <a:rPr lang="en-US" sz="1600" baseline="0" noProof="0" dirty="0" smtClean="0"/>
                        <a:t> reports of </a:t>
                      </a:r>
                      <a:r>
                        <a:rPr lang="en-US" sz="1600" baseline="0" noProof="0" dirty="0" smtClean="0"/>
                        <a:t>HBP services </a:t>
                      </a:r>
                      <a:r>
                        <a:rPr lang="en-US" sz="1600" baseline="0" noProof="0" dirty="0" smtClean="0"/>
                        <a:t>use non standardized coding systems. 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605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Timely and up to date</a:t>
                      </a:r>
                      <a:r>
                        <a:rPr lang="en-US" sz="1600" baseline="0" noProof="0" dirty="0" smtClean="0"/>
                        <a:t> info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-Colombia-institutionalized analysis of claims data with explicit schedules.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-Colombia-benefits advisory committee meant to review adjustment proposals but they do not </a:t>
                      </a:r>
                      <a:r>
                        <a:rPr lang="en-US" sz="1600" baseline="0" noProof="0" dirty="0" smtClean="0"/>
                        <a:t>arrive on time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188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Understandable,</a:t>
                      </a:r>
                      <a:r>
                        <a:rPr lang="en-US" sz="1600" baseline="0" noProof="0" dirty="0" smtClean="0"/>
                        <a:t> sufficient, relevant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Canada</a:t>
                      </a:r>
                      <a:r>
                        <a:rPr lang="en-US" sz="1600" baseline="0" noProof="0" dirty="0" smtClean="0"/>
                        <a:t>, Ontario, coverage decision information.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-Colombia, complex HTA reports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6023700"/>
            <a:ext cx="8690759" cy="7756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Bottomline</a:t>
            </a:r>
            <a:r>
              <a:rPr lang="en-US" dirty="0" smtClean="0">
                <a:solidFill>
                  <a:schemeClr val="tx1"/>
                </a:solidFill>
              </a:rPr>
              <a:t> message: transparency &amp; ensuing scrutiny, empowerment, accountability depend not only on the quantity but also </a:t>
            </a:r>
            <a:r>
              <a:rPr lang="en-US" i="1" dirty="0" smtClean="0">
                <a:solidFill>
                  <a:schemeClr val="tx1"/>
                </a:solidFill>
              </a:rPr>
              <a:t>quality</a:t>
            </a:r>
            <a:r>
              <a:rPr lang="en-US" dirty="0" smtClean="0">
                <a:solidFill>
                  <a:schemeClr val="tx1"/>
                </a:solidFill>
              </a:rPr>
              <a:t> of the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6518" y="152610"/>
            <a:ext cx="1597128" cy="63135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7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cartoon information over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92" y="2023455"/>
            <a:ext cx="3762908" cy="27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292541" y="4781006"/>
            <a:ext cx="458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In this case..don‘t even bother to implement </a:t>
            </a:r>
            <a:r>
              <a:rPr lang="de-DE" dirty="0" smtClean="0">
                <a:solidFill>
                  <a:srgbClr val="002060"/>
                </a:solidFill>
              </a:rPr>
              <a:t>transparent HBP policies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Transparency only if it has a real impact on your policy</a:t>
            </a:r>
            <a:endParaRPr lang="de-DE" dirty="0"/>
          </a:p>
        </p:txBody>
      </p:sp>
      <p:sp>
        <p:nvSpPr>
          <p:cNvPr id="4" name="Rectángulo 3"/>
          <p:cNvSpPr/>
          <p:nvPr/>
        </p:nvSpPr>
        <p:spPr>
          <a:xfrm>
            <a:off x="269920" y="2269362"/>
            <a:ext cx="51111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Sunlight, as the saying goes, is the best disinfectant. And it’s tempting to think that if we just shine a light on wrongdoing, wrongdoing will go </a:t>
            </a:r>
            <a:r>
              <a:rPr lang="en-US" sz="2400" dirty="0" smtClean="0"/>
              <a:t>away…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Transparency </a:t>
            </a:r>
            <a:r>
              <a:rPr lang="en-US" sz="2400" dirty="0"/>
              <a:t>is useful as long as it is accompanied by enabling factors such as accountability mechanisms, participation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8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Participation of stakeholders why?</a:t>
            </a:r>
            <a:endParaRPr lang="de-DE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3400" y="2359303"/>
            <a:ext cx="3357899" cy="3599316"/>
          </a:xfrm>
        </p:spPr>
        <p:txBody>
          <a:bodyPr>
            <a:normAutofit fontScale="77500" lnSpcReduction="20000"/>
          </a:bodyPr>
          <a:lstStyle/>
          <a:p>
            <a:r>
              <a:rPr lang="de-DE" sz="3800" dirty="0" smtClean="0"/>
              <a:t>4 </a:t>
            </a:r>
            <a:r>
              <a:rPr lang="de-DE" sz="3800" dirty="0"/>
              <a:t>reasons of why </a:t>
            </a:r>
            <a:r>
              <a:rPr lang="de-DE" sz="3800" dirty="0" smtClean="0"/>
              <a:t>participation is important for a sustainable HBP policy:</a:t>
            </a:r>
            <a:endParaRPr lang="de-DE" sz="3800" dirty="0"/>
          </a:p>
          <a:p>
            <a:pPr marL="457200" indent="-457200">
              <a:buFont typeface="+mj-lt"/>
              <a:buAutoNum type="arabicPeriod"/>
            </a:pPr>
            <a:r>
              <a:rPr lang="de-DE" sz="3100" dirty="0">
                <a:solidFill>
                  <a:srgbClr val="002060"/>
                </a:solidFill>
              </a:rPr>
              <a:t>Legitimacy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100" dirty="0">
                <a:solidFill>
                  <a:srgbClr val="002060"/>
                </a:solidFill>
              </a:rPr>
              <a:t>Quality of decision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100" dirty="0">
                <a:solidFill>
                  <a:srgbClr val="002060"/>
                </a:solidFill>
              </a:rPr>
              <a:t>Accountability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100" dirty="0">
                <a:solidFill>
                  <a:srgbClr val="002060"/>
                </a:solidFill>
              </a:rPr>
              <a:t>Ownership</a:t>
            </a:r>
          </a:p>
          <a:p>
            <a:endParaRPr lang="de-DE" sz="20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2628" y="2191399"/>
            <a:ext cx="4365899" cy="37672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“Principle 10: HTA programs should actively engage all key stakeholders in all stages of the process, as this is likely to result in technology assessments of </a:t>
            </a:r>
            <a:r>
              <a:rPr lang="en-US" sz="1800" b="1" dirty="0">
                <a:solidFill>
                  <a:srgbClr val="002060"/>
                </a:solidFill>
              </a:rPr>
              <a:t>higher quality </a:t>
            </a:r>
            <a:r>
              <a:rPr lang="en-US" sz="1800" dirty="0"/>
              <a:t>that are </a:t>
            </a:r>
            <a:r>
              <a:rPr lang="en-US" sz="1800" b="1" dirty="0"/>
              <a:t>more widely </a:t>
            </a:r>
            <a:r>
              <a:rPr lang="en-US" sz="1800" b="1" dirty="0">
                <a:solidFill>
                  <a:srgbClr val="002060"/>
                </a:solidFill>
              </a:rPr>
              <a:t>accepted</a:t>
            </a:r>
            <a:r>
              <a:rPr lang="en-US" sz="1800" b="1" dirty="0"/>
              <a:t> </a:t>
            </a:r>
            <a:r>
              <a:rPr lang="en-US" sz="1800" dirty="0"/>
              <a:t>and stand a greater chance of being </a:t>
            </a:r>
            <a:r>
              <a:rPr lang="en-US" sz="1800" b="1" dirty="0">
                <a:solidFill>
                  <a:srgbClr val="002060"/>
                </a:solidFill>
              </a:rPr>
              <a:t>implemented</a:t>
            </a:r>
            <a:r>
              <a:rPr lang="en-US" sz="1800" dirty="0"/>
              <a:t>. Moreover, such an open process will enhance </a:t>
            </a:r>
            <a:r>
              <a:rPr lang="en-US" sz="1800" b="1" dirty="0">
                <a:solidFill>
                  <a:srgbClr val="002060"/>
                </a:solidFill>
              </a:rPr>
              <a:t>transparency </a:t>
            </a:r>
            <a:r>
              <a:rPr lang="en-US" sz="1800" b="1" dirty="0" smtClean="0">
                <a:solidFill>
                  <a:srgbClr val="002060"/>
                </a:solidFill>
              </a:rPr>
              <a:t>&amp; trust</a:t>
            </a:r>
            <a:r>
              <a:rPr lang="en-US" sz="1800" b="1" dirty="0" smtClean="0"/>
              <a:t> </a:t>
            </a:r>
            <a:r>
              <a:rPr lang="en-US" sz="1800" dirty="0"/>
              <a:t>in the process as stakeholders develop a greater </a:t>
            </a:r>
            <a:r>
              <a:rPr lang="en-US" sz="1800" b="1" dirty="0">
                <a:solidFill>
                  <a:srgbClr val="002060"/>
                </a:solidFill>
              </a:rPr>
              <a:t>understanding</a:t>
            </a:r>
            <a:r>
              <a:rPr lang="en-US" sz="1800" dirty="0"/>
              <a:t> of the criteria and standards”. </a:t>
            </a:r>
          </a:p>
          <a:p>
            <a:pPr marL="9144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i="1" dirty="0"/>
              <a:t>Drummond et al., 2008. Key principles for the improved conduct of HTA for resource allocation decisions</a:t>
            </a:r>
            <a:endParaRPr lang="de-DE" sz="1400" i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de-DE" sz="1800" dirty="0"/>
          </a:p>
        </p:txBody>
      </p:sp>
      <p:sp>
        <p:nvSpPr>
          <p:cNvPr id="5" name="Rectángulo 4"/>
          <p:cNvSpPr/>
          <p:nvPr/>
        </p:nvSpPr>
        <p:spPr>
          <a:xfrm>
            <a:off x="6494318" y="3325090"/>
            <a:ext cx="1641764" cy="30133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ángulo 5"/>
          <p:cNvSpPr/>
          <p:nvPr/>
        </p:nvSpPr>
        <p:spPr>
          <a:xfrm>
            <a:off x="6722918" y="3636818"/>
            <a:ext cx="1070264" cy="28835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ángulo 6"/>
          <p:cNvSpPr/>
          <p:nvPr/>
        </p:nvSpPr>
        <p:spPr>
          <a:xfrm>
            <a:off x="4901046" y="4675910"/>
            <a:ext cx="2310245" cy="30133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ángulo 7"/>
          <p:cNvSpPr/>
          <p:nvPr/>
        </p:nvSpPr>
        <p:spPr>
          <a:xfrm>
            <a:off x="4901046" y="5275987"/>
            <a:ext cx="1666009" cy="31800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6801" y="4158961"/>
            <a:ext cx="1617517" cy="25197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Participation and quality of decisions.</a:t>
            </a:r>
            <a:r>
              <a:rPr lang="de-DE" dirty="0"/>
              <a:t> </a:t>
            </a:r>
            <a:r>
              <a:rPr lang="de-DE" dirty="0" smtClean="0"/>
              <a:t>Examples.</a:t>
            </a:r>
            <a:endParaRPr lang="de-DE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325347"/>
              </p:ext>
            </p:extLst>
          </p:nvPr>
        </p:nvGraphicFramePr>
        <p:xfrm>
          <a:off x="394855" y="2038750"/>
          <a:ext cx="8219210" cy="455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4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97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Country/ source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Pre-participation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Value added by participation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36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Chile/AUGE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Dentures</a:t>
                      </a:r>
                      <a:r>
                        <a:rPr lang="de-DE" sz="1600" baseline="0" dirty="0" smtClean="0"/>
                        <a:t> were initially not considered for inclusion in HBP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Focus groups with vulnerable groups of women evidenced huge impact of</a:t>
                      </a:r>
                      <a:r>
                        <a:rPr lang="de-DE" sz="1600" baseline="0" dirty="0" smtClean="0"/>
                        <a:t> dentures for quality of life. 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772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U.K./NICE</a:t>
                      </a:r>
                      <a:r>
                        <a:rPr lang="de-DE" sz="1600" baseline="0" dirty="0" smtClean="0"/>
                        <a:t> documented by Littlejohns et al. 2009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Clinical research indicated that quality of life</a:t>
                      </a:r>
                      <a:r>
                        <a:rPr lang="de-DE" sz="1600" baseline="0" dirty="0" smtClean="0"/>
                        <a:t> of patients with psoriasis depended on the SIZE of injury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Patients showed that location of injuries were</a:t>
                      </a:r>
                      <a:r>
                        <a:rPr lang="de-DE" sz="1600" baseline="0" dirty="0" smtClean="0"/>
                        <a:t> even more important than size. 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40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U.K/NICE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Typical and atypical antisychotics</a:t>
                      </a:r>
                      <a:r>
                        <a:rPr lang="de-DE" sz="1600" baseline="0" dirty="0" smtClean="0"/>
                        <a:t> were considered equivally effective from a clinical perspective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Mental health patients</a:t>
                      </a:r>
                      <a:r>
                        <a:rPr lang="de-DE" sz="1600" baseline="0" dirty="0" smtClean="0"/>
                        <a:t> showed that side effects were completely different.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0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participation in HBP design. Key questions.</a:t>
            </a:r>
            <a:endParaRPr lang="en-US" sz="3600" dirty="0"/>
          </a:p>
        </p:txBody>
      </p:sp>
      <p:sp>
        <p:nvSpPr>
          <p:cNvPr id="3" name="Rectángulo 2"/>
          <p:cNvSpPr/>
          <p:nvPr/>
        </p:nvSpPr>
        <p:spPr>
          <a:xfrm>
            <a:off x="190441" y="22549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What </a:t>
            </a:r>
            <a:r>
              <a:rPr lang="de-DE" i="1" dirty="0">
                <a:solidFill>
                  <a:srgbClr val="002060"/>
                </a:solidFill>
              </a:rPr>
              <a:t>type</a:t>
            </a:r>
            <a:r>
              <a:rPr lang="de-DE" dirty="0"/>
              <a:t> of participation (from very soft to very commiting)?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27226" y="5574205"/>
            <a:ext cx="101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Inform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580669" y="4415102"/>
            <a:ext cx="101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Consult</a:t>
            </a:r>
            <a:endParaRPr lang="de-DE" dirty="0"/>
          </a:p>
        </p:txBody>
      </p:sp>
      <p:sp>
        <p:nvSpPr>
          <p:cNvPr id="29" name="CuadroTexto 28"/>
          <p:cNvSpPr txBox="1"/>
          <p:nvPr/>
        </p:nvSpPr>
        <p:spPr>
          <a:xfrm>
            <a:off x="3102937" y="3320003"/>
            <a:ext cx="238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Involve in process &amp;seek collaboration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94196" y="2499957"/>
            <a:ext cx="163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Empower of decisions</a:t>
            </a:r>
            <a:endParaRPr lang="de-DE" dirty="0"/>
          </a:p>
        </p:txBody>
      </p:sp>
      <p:sp>
        <p:nvSpPr>
          <p:cNvPr id="35" name="CuadroTexto 34"/>
          <p:cNvSpPr txBox="1"/>
          <p:nvPr/>
        </p:nvSpPr>
        <p:spPr>
          <a:xfrm>
            <a:off x="0" y="5959960"/>
            <a:ext cx="386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rgbClr val="002060"/>
                </a:solidFill>
              </a:rPr>
              <a:t>e.g. Actively inform health care providers and patients about benefits and methodologies</a:t>
            </a:r>
            <a:endParaRPr lang="de-DE" i="1" dirty="0">
              <a:solidFill>
                <a:srgbClr val="002060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1615547" y="5044777"/>
            <a:ext cx="3388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e.g. Ask stakeholders @ their views on inclusions, criteria.</a:t>
            </a:r>
            <a:endParaRPr lang="de-DE" i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3162526" y="4035058"/>
            <a:ext cx="386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rgbClr val="002060"/>
                </a:solidFill>
              </a:rPr>
              <a:t>e.g. Citizens in deciding on the criteria used to choose interventions</a:t>
            </a:r>
            <a:endParaRPr lang="de-DE" i="1" dirty="0">
              <a:solidFill>
                <a:srgbClr val="002060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5387086" y="3268908"/>
            <a:ext cx="283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Create multistakeholder decision bodies</a:t>
            </a:r>
            <a:endParaRPr lang="de-DE" i="1" dirty="0"/>
          </a:p>
        </p:txBody>
      </p:sp>
      <p:cxnSp>
        <p:nvCxnSpPr>
          <p:cNvPr id="54" name="Conector angular 53"/>
          <p:cNvCxnSpPr/>
          <p:nvPr/>
        </p:nvCxnSpPr>
        <p:spPr>
          <a:xfrm flipV="1">
            <a:off x="58401" y="4800537"/>
            <a:ext cx="3044537" cy="1143000"/>
          </a:xfrm>
          <a:prstGeom prst="bentConnector3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54"/>
          <p:cNvCxnSpPr/>
          <p:nvPr/>
        </p:nvCxnSpPr>
        <p:spPr>
          <a:xfrm flipV="1">
            <a:off x="1847637" y="4018635"/>
            <a:ext cx="2620454" cy="785958"/>
          </a:xfrm>
          <a:prstGeom prst="bentConnector3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angular 58"/>
          <p:cNvCxnSpPr/>
          <p:nvPr/>
        </p:nvCxnSpPr>
        <p:spPr>
          <a:xfrm flipV="1">
            <a:off x="3979906" y="3232677"/>
            <a:ext cx="2620454" cy="785958"/>
          </a:xfrm>
          <a:prstGeom prst="bentConnector3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e 59"/>
          <p:cNvSpPr/>
          <p:nvPr/>
        </p:nvSpPr>
        <p:spPr>
          <a:xfrm>
            <a:off x="93519" y="2045116"/>
            <a:ext cx="5099692" cy="1107599"/>
          </a:xfrm>
          <a:prstGeom prst="ellipse">
            <a:avLst/>
          </a:prstGeom>
          <a:noFill/>
          <a:ln w="5715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1" name="Conector angular 60"/>
          <p:cNvCxnSpPr/>
          <p:nvPr/>
        </p:nvCxnSpPr>
        <p:spPr>
          <a:xfrm flipV="1">
            <a:off x="5474550" y="2438508"/>
            <a:ext cx="2620454" cy="785958"/>
          </a:xfrm>
          <a:prstGeom prst="bentConnector3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ipse 61"/>
          <p:cNvSpPr/>
          <p:nvPr/>
        </p:nvSpPr>
        <p:spPr>
          <a:xfrm>
            <a:off x="5565946" y="4327296"/>
            <a:ext cx="3510813" cy="2493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dirty="0" smtClean="0"/>
              <a:t>Little evidence on what works best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dirty="0" smtClean="0"/>
              <a:t>Real life participation mostly very lmited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dirty="0" smtClean="0"/>
              <a:t>Context specific</a:t>
            </a:r>
            <a:endParaRPr lang="de-D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Participation. Some key concerns...</a:t>
            </a:r>
            <a:endParaRPr lang="de-D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Conflicts of interest.</a:t>
            </a:r>
            <a:r>
              <a:rPr lang="de-DE" dirty="0" smtClean="0">
                <a:sym typeface="Wingdings" panose="05000000000000000000" pitchFamily="2" charset="2"/>
              </a:rPr>
              <a:t></a:t>
            </a:r>
            <a:r>
              <a:rPr lang="de-DE" dirty="0" smtClean="0"/>
              <a:t>Manage explicitly</a:t>
            </a:r>
          </a:p>
          <a:p>
            <a:r>
              <a:rPr lang="de-DE" dirty="0" smtClean="0"/>
              <a:t>Imbalance of </a:t>
            </a:r>
            <a:r>
              <a:rPr lang="de-DE" dirty="0" smtClean="0"/>
              <a:t>power/skills </a:t>
            </a:r>
            <a:r>
              <a:rPr lang="de-DE" dirty="0" smtClean="0"/>
              <a:t>to participate (for example patient advocacy groups versus lay citizens and defendants of cinderalla issues)</a:t>
            </a:r>
          </a:p>
          <a:p>
            <a:r>
              <a:rPr lang="de-DE" dirty="0" smtClean="0"/>
              <a:t>Do not just use for pro-forma validation.</a:t>
            </a:r>
          </a:p>
          <a:p>
            <a:r>
              <a:rPr lang="de-DE" dirty="0" smtClean="0"/>
              <a:t>Try to institutionlize participatory </a:t>
            </a:r>
            <a:r>
              <a:rPr lang="de-DE" dirty="0" smtClean="0"/>
              <a:t>processes</a:t>
            </a:r>
          </a:p>
          <a:p>
            <a:pPr lvl="1"/>
            <a:r>
              <a:rPr lang="de-DE" dirty="0" smtClean="0"/>
              <a:t>E</a:t>
            </a:r>
            <a:r>
              <a:rPr lang="de-DE" dirty="0" smtClean="0"/>
              <a:t>xplicit </a:t>
            </a:r>
            <a:r>
              <a:rPr lang="de-DE" dirty="0" smtClean="0"/>
              <a:t>rules of how, when with </a:t>
            </a:r>
            <a:r>
              <a:rPr lang="de-DE" dirty="0" smtClean="0"/>
              <a:t>whom</a:t>
            </a:r>
            <a:endParaRPr lang="de-DE" dirty="0" smtClean="0"/>
          </a:p>
          <a:p>
            <a:r>
              <a:rPr lang="de-DE" dirty="0" smtClean="0"/>
              <a:t>Is resource intensive. Ergo? Use </a:t>
            </a:r>
            <a:r>
              <a:rPr lang="de-DE" dirty="0"/>
              <a:t>appropriately and only if you are willing to take into account what stakeholders have to say. </a:t>
            </a:r>
            <a:endParaRPr lang="de-DE" dirty="0" smtClean="0"/>
          </a:p>
          <a:p>
            <a:pPr lvl="1"/>
            <a:r>
              <a:rPr lang="de-DE" dirty="0" smtClean="0"/>
              <a:t>Examples</a:t>
            </a:r>
            <a:r>
              <a:rPr lang="de-DE" dirty="0" smtClean="0"/>
              <a:t>: Chile/AUGE and Colombia/negative list (relevant to ask lay persons what they want to EXCLUDE from a HBP?). 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Consistency and coherence.</a:t>
            </a:r>
            <a:br>
              <a:rPr lang="de-DE" dirty="0" smtClean="0"/>
            </a:br>
            <a:r>
              <a:rPr lang="de-DE" i="1" dirty="0" smtClean="0"/>
              <a:t>Examples from the real world</a:t>
            </a:r>
            <a:endParaRPr lang="de-DE" i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27634"/>
              </p:ext>
            </p:extLst>
          </p:nvPr>
        </p:nvGraphicFramePr>
        <p:xfrm>
          <a:off x="303038" y="1972075"/>
          <a:ext cx="8331806" cy="487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5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20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Examples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717">
                <a:tc>
                  <a:txBody>
                    <a:bodyPr/>
                    <a:lstStyle/>
                    <a:p>
                      <a:r>
                        <a:rPr lang="de-DE" dirty="0" smtClean="0"/>
                        <a:t>Consistently applied criteria</a:t>
                      </a:r>
                      <a:r>
                        <a:rPr lang="de-DE" baseline="0" dirty="0" smtClean="0"/>
                        <a:t> &amp; </a:t>
                      </a:r>
                      <a:r>
                        <a:rPr lang="de-DE" dirty="0" smtClean="0"/>
                        <a:t>processes </a:t>
                      </a:r>
                      <a:r>
                        <a:rPr lang="de-DE" i="1" dirty="0" smtClean="0"/>
                        <a:t>to update the</a:t>
                      </a:r>
                      <a:r>
                        <a:rPr lang="de-DE" i="1" baseline="0" dirty="0" smtClean="0"/>
                        <a:t> HBP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 smtClean="0"/>
                        <a:t>Dominican</a:t>
                      </a:r>
                      <a:r>
                        <a:rPr lang="de-DE" i="1" baseline="0" dirty="0" smtClean="0"/>
                        <a:t> Republic</a:t>
                      </a:r>
                      <a:r>
                        <a:rPr lang="de-DE" baseline="0" dirty="0" smtClean="0"/>
                        <a:t>. </a:t>
                      </a:r>
                      <a:r>
                        <a:rPr lang="de-DE" i="1" baseline="0" dirty="0" smtClean="0"/>
                        <a:t>Ad hoc </a:t>
                      </a:r>
                      <a:r>
                        <a:rPr lang="de-DE" baseline="0" dirty="0" smtClean="0"/>
                        <a:t>adjustments with no clear nor explicit criteria.</a:t>
                      </a:r>
                    </a:p>
                    <a:p>
                      <a:r>
                        <a:rPr lang="de-DE" i="1" baseline="0" dirty="0" smtClean="0"/>
                        <a:t>Colombia</a:t>
                      </a:r>
                      <a:r>
                        <a:rPr lang="de-DE" baseline="0" dirty="0" smtClean="0"/>
                        <a:t>. 5 different institutional designs in 10 years to adjust the HBP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Chile</a:t>
                      </a:r>
                      <a:r>
                        <a:rPr lang="de-DE" dirty="0" smtClean="0"/>
                        <a:t>. Normative framework establishing</a:t>
                      </a:r>
                      <a:r>
                        <a:rPr lang="de-DE" baseline="0" dirty="0" smtClean="0"/>
                        <a:t> criteria, studies etc. To adjust the HBP.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785">
                <a:tc>
                  <a:txBody>
                    <a:bodyPr/>
                    <a:lstStyle/>
                    <a:p>
                      <a:r>
                        <a:rPr lang="de-DE" dirty="0" smtClean="0"/>
                        <a:t>Coherence HBP</a:t>
                      </a:r>
                      <a:r>
                        <a:rPr lang="de-DE" baseline="0" dirty="0" smtClean="0"/>
                        <a:t> content+ </a:t>
                      </a:r>
                      <a:r>
                        <a:rPr lang="de-DE" i="1" baseline="0" dirty="0" smtClean="0"/>
                        <a:t>HBP goals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Inclusion of services into HBP despite limited </a:t>
                      </a:r>
                      <a:r>
                        <a:rPr lang="de-DE" dirty="0" smtClean="0"/>
                        <a:t>effectiveness or w/o logical</a:t>
                      </a:r>
                      <a:r>
                        <a:rPr lang="de-DE" baseline="0" dirty="0" smtClean="0"/>
                        <a:t> sequencing</a:t>
                      </a:r>
                      <a:r>
                        <a:rPr lang="de-DE" dirty="0" smtClean="0"/>
                        <a:t>. </a:t>
                      </a:r>
                      <a:r>
                        <a:rPr lang="de-DE" i="1" dirty="0" smtClean="0"/>
                        <a:t>Many countries.</a:t>
                      </a:r>
                      <a:endParaRPr lang="de-D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814">
                <a:tc>
                  <a:txBody>
                    <a:bodyPr/>
                    <a:lstStyle/>
                    <a:p>
                      <a:r>
                        <a:rPr lang="de-DE" dirty="0" smtClean="0"/>
                        <a:t>Coherence </a:t>
                      </a:r>
                      <a:r>
                        <a:rPr lang="de-DE" i="1" dirty="0" smtClean="0"/>
                        <a:t>with resources</a:t>
                      </a:r>
                      <a:r>
                        <a:rPr lang="de-DE" dirty="0" smtClean="0"/>
                        <a:t> (time, $$</a:t>
                      </a:r>
                      <a:r>
                        <a:rPr lang="de-DE" baseline="0" dirty="0" smtClean="0"/>
                        <a:t> infrastructure, information)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Update a HBP in 3 months. </a:t>
                      </a:r>
                      <a:r>
                        <a:rPr lang="de-DE" i="1" dirty="0" smtClean="0"/>
                        <a:t>Honduras</a:t>
                      </a:r>
                      <a:r>
                        <a:rPr lang="de-DE" dirty="0" smtClean="0"/>
                        <a:t>. </a:t>
                      </a:r>
                    </a:p>
                    <a:p>
                      <a:r>
                        <a:rPr lang="de-DE" dirty="0" smtClean="0"/>
                        <a:t>Review</a:t>
                      </a:r>
                      <a:r>
                        <a:rPr lang="de-DE" baseline="0" dirty="0" smtClean="0"/>
                        <a:t> the whole benefits package in 6 months </a:t>
                      </a:r>
                      <a:r>
                        <a:rPr lang="de-DE" i="1" baseline="0" dirty="0" smtClean="0"/>
                        <a:t>(Colombia).</a:t>
                      </a:r>
                    </a:p>
                    <a:p>
                      <a:r>
                        <a:rPr lang="de-DE" i="0" baseline="0" dirty="0" smtClean="0"/>
                        <a:t>Ambition to design a fully HTA based HBP </a:t>
                      </a:r>
                      <a:r>
                        <a:rPr lang="de-DE" i="1" baseline="0" dirty="0" smtClean="0"/>
                        <a:t>(many countries)</a:t>
                      </a:r>
                      <a:endParaRPr lang="de-D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106">
                <a:tc>
                  <a:txBody>
                    <a:bodyPr/>
                    <a:lstStyle/>
                    <a:p>
                      <a:r>
                        <a:rPr lang="de-DE" dirty="0" smtClean="0"/>
                        <a:t>Coherence w. other </a:t>
                      </a:r>
                      <a:r>
                        <a:rPr lang="de-DE" dirty="0" smtClean="0"/>
                        <a:t>policies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Different and unarticulated institutional</a:t>
                      </a:r>
                      <a:r>
                        <a:rPr lang="de-DE" baseline="0" dirty="0" smtClean="0"/>
                        <a:t> frameworks to update ELM and HBP (Peru, RepDom, Mexico,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What will we be talking about?</a:t>
            </a:r>
            <a:endParaRPr lang="de-D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Ingredients of a sustainable HBP policy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Good governance as an ingredient for sustainability of HBP policies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Bad governance of HBP. Welcome to the real world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Key good governance principles in the context of a HBP policy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Cost&amp;Risk of good governance</a:t>
            </a:r>
          </a:p>
          <a:p>
            <a:endParaRPr lang="de-D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58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 consistency and articulation policy wise</a:t>
            </a:r>
            <a:endParaRPr lang="de-DE" dirty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r="9048"/>
          <a:stretch>
            <a:fillRect/>
          </a:stretch>
        </p:blipFill>
        <p:spPr>
          <a:xfrm>
            <a:off x="4260461" y="2336874"/>
            <a:ext cx="3917217" cy="3599312"/>
          </a:xfrm>
        </p:spPr>
      </p:pic>
      <p:sp>
        <p:nvSpPr>
          <p:cNvPr id="3" name="Marcador de contenid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HBP does not exist in isolation. If it is to be more than a </a:t>
            </a:r>
            <a:r>
              <a:rPr lang="en-US" sz="2000" i="1" dirty="0"/>
              <a:t>de jure </a:t>
            </a:r>
            <a:r>
              <a:rPr lang="en-US" sz="2000" dirty="0"/>
              <a:t>wish list of services, HBP must inform health system functions such as payment, provision, </a:t>
            </a:r>
            <a:r>
              <a:rPr lang="en-US" sz="2000" dirty="0" smtClean="0"/>
              <a:t>financing.</a:t>
            </a:r>
            <a:endParaRPr lang="en-US" sz="20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395355" y="5579918"/>
            <a:ext cx="862445" cy="25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HBP</a:t>
            </a:r>
            <a:endParaRPr lang="de-DE" dirty="0"/>
          </a:p>
        </p:txBody>
      </p:sp>
      <p:sp>
        <p:nvSpPr>
          <p:cNvPr id="9" name="Rectángulo 8"/>
          <p:cNvSpPr/>
          <p:nvPr/>
        </p:nvSpPr>
        <p:spPr>
          <a:xfrm>
            <a:off x="5850082" y="4333008"/>
            <a:ext cx="1463791" cy="810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Payment, provision, financing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43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Consistency &amp; coherence for HBP policies</a:t>
            </a:r>
            <a:endParaRPr lang="de-D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Does </a:t>
            </a:r>
            <a:r>
              <a:rPr lang="de-DE" dirty="0" smtClean="0"/>
              <a:t>it matter?</a:t>
            </a:r>
          </a:p>
          <a:p>
            <a:pPr lvl="1"/>
            <a:r>
              <a:rPr lang="de-DE" dirty="0" smtClean="0"/>
              <a:t>Commitments, trust.</a:t>
            </a:r>
          </a:p>
          <a:p>
            <a:pPr lvl="1"/>
            <a:r>
              <a:rPr lang="de-DE" dirty="0" smtClean="0"/>
              <a:t>Reduces influence of interest </a:t>
            </a:r>
            <a:r>
              <a:rPr lang="de-DE" dirty="0" smtClean="0"/>
              <a:t>groups.</a:t>
            </a:r>
            <a:endParaRPr lang="de-DE" dirty="0" smtClean="0"/>
          </a:p>
          <a:p>
            <a:pPr lvl="1"/>
            <a:r>
              <a:rPr lang="de-DE" dirty="0" smtClean="0"/>
              <a:t>Efficiency in </a:t>
            </a:r>
            <a:r>
              <a:rPr lang="de-DE" dirty="0" smtClean="0"/>
              <a:t>processes.</a:t>
            </a:r>
            <a:endParaRPr lang="de-DE" dirty="0" smtClean="0"/>
          </a:p>
          <a:p>
            <a:pPr lvl="1"/>
            <a:r>
              <a:rPr lang="de-DE" dirty="0" smtClean="0"/>
              <a:t>Learning </a:t>
            </a:r>
            <a:r>
              <a:rPr lang="de-DE" dirty="0" smtClean="0"/>
              <a:t>process/virtuous </a:t>
            </a:r>
            <a:r>
              <a:rPr lang="de-DE" dirty="0" smtClean="0"/>
              <a:t>cycle. </a:t>
            </a:r>
          </a:p>
          <a:p>
            <a:pPr lvl="1"/>
            <a:r>
              <a:rPr lang="de-DE" dirty="0" smtClean="0"/>
              <a:t>Better results. </a:t>
            </a:r>
          </a:p>
          <a:p>
            <a:pPr lvl="1"/>
            <a:r>
              <a:rPr lang="de-DE" dirty="0" smtClean="0"/>
              <a:t>Allows measurement.</a:t>
            </a:r>
            <a:endParaRPr lang="de-D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Risks &amp; costs of good governance</a:t>
            </a:r>
            <a:endParaRPr lang="de-D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2336872"/>
            <a:ext cx="6887389" cy="387689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000" b="1" i="1" dirty="0" smtClean="0"/>
              <a:t>Resource intensive</a:t>
            </a:r>
            <a:r>
              <a:rPr lang="de-DE" sz="2000" dirty="0" smtClean="0"/>
              <a:t>. Needs money, time, personnel.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000" b="1" i="1" dirty="0" smtClean="0"/>
              <a:t>Can backfire</a:t>
            </a:r>
            <a:r>
              <a:rPr lang="de-DE" sz="2000" dirty="0" smtClean="0"/>
              <a:t>: can produce unexpected/undesired and even </a:t>
            </a:r>
            <a:r>
              <a:rPr lang="en-US" sz="2000" dirty="0" smtClean="0"/>
              <a:t>opposite results.</a:t>
            </a:r>
            <a:endParaRPr lang="de-DE" sz="2000" dirty="0" smtClean="0"/>
          </a:p>
          <a:p>
            <a:pPr lvl="1">
              <a:lnSpc>
                <a:spcPct val="100000"/>
              </a:lnSpc>
            </a:pPr>
            <a:r>
              <a:rPr lang="de-DE" sz="1800" dirty="0" smtClean="0"/>
              <a:t>Partcipation can become counterproductive when only those with strong voice participate and make themselves hear</a:t>
            </a:r>
            <a:r>
              <a:rPr lang="de-DE" sz="1800" dirty="0" smtClean="0"/>
              <a:t>...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Too much transparency can </a:t>
            </a:r>
            <a:r>
              <a:rPr lang="en-US" sz="1800" dirty="0" smtClean="0"/>
              <a:t>create </a:t>
            </a:r>
            <a:r>
              <a:rPr lang="en-US" sz="1800" dirty="0"/>
              <a:t>a blaming culture and disincentive moving </a:t>
            </a:r>
            <a:r>
              <a:rPr lang="en-US" sz="1800" dirty="0" err="1"/>
              <a:t>forward..policing</a:t>
            </a:r>
            <a:r>
              <a:rPr lang="en-US" sz="1800" dirty="0"/>
              <a:t>…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000" dirty="0" smtClean="0"/>
              <a:t>Can </a:t>
            </a:r>
            <a:r>
              <a:rPr lang="de-DE" sz="2000" dirty="0" smtClean="0"/>
              <a:t>be converted into a </a:t>
            </a:r>
            <a:r>
              <a:rPr lang="de-DE" sz="2000" b="1" i="1" dirty="0" smtClean="0"/>
              <a:t>formality</a:t>
            </a:r>
            <a:r>
              <a:rPr lang="de-DE" sz="2000" dirty="0" smtClean="0"/>
              <a:t>, a non-consequential, proforma exercise. </a:t>
            </a:r>
            <a:endParaRPr lang="de-DE" sz="2000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000" dirty="0"/>
              <a:t>Not necesarily smoother decision making process but well done more sustainable HBP policies.</a:t>
            </a:r>
            <a:endParaRPr lang="de-DE" sz="2000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de-DE" sz="2000" dirty="0"/>
          </a:p>
          <a:p>
            <a:pPr marL="0" indent="0">
              <a:lnSpc>
                <a:spcPct val="100000"/>
              </a:lnSpc>
              <a:buNone/>
            </a:pPr>
            <a:endParaRPr lang="de-DE" sz="2000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37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Risks &amp; costs of good governance</a:t>
            </a:r>
            <a:endParaRPr lang="de-D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Consistency, participation, etc. are all words with </a:t>
            </a:r>
            <a:r>
              <a:rPr lang="en-US" dirty="0"/>
              <a:t>very positive connotations, but they </a:t>
            </a:r>
            <a:r>
              <a:rPr lang="en-US" dirty="0" smtClean="0"/>
              <a:t>also involve risks and costs: </a:t>
            </a:r>
          </a:p>
          <a:p>
            <a:pPr lvl="1"/>
            <a:r>
              <a:rPr lang="en-US" dirty="0" smtClean="0"/>
              <a:t>speed</a:t>
            </a:r>
            <a:r>
              <a:rPr lang="en-US" dirty="0"/>
              <a:t>, efficiency, effectiveness, flexibility, creativity, </a:t>
            </a:r>
            <a:r>
              <a:rPr lang="en-US" dirty="0" smtClean="0"/>
              <a:t>empowerment and innovation may be </a:t>
            </a:r>
            <a:r>
              <a:rPr lang="en-US" dirty="0" smtClean="0"/>
              <a:t>obstructed </a:t>
            </a:r>
            <a:r>
              <a:rPr lang="en-US" dirty="0" smtClean="0"/>
              <a:t>by good governance.</a:t>
            </a:r>
          </a:p>
          <a:p>
            <a:pPr lvl="1"/>
            <a:r>
              <a:rPr lang="en-US" dirty="0" smtClean="0"/>
              <a:t>It is costly.</a:t>
            </a:r>
          </a:p>
          <a:p>
            <a:pPr lvl="1"/>
            <a:r>
              <a:rPr lang="en-US" dirty="0" smtClean="0"/>
              <a:t>It can backfire when used to block processes.</a:t>
            </a:r>
            <a:endParaRPr lang="de-DE" dirty="0" smtClean="0"/>
          </a:p>
          <a:p>
            <a:r>
              <a:rPr lang="de-DE" dirty="0" smtClean="0"/>
              <a:t>If </a:t>
            </a:r>
            <a:r>
              <a:rPr lang="de-DE" dirty="0"/>
              <a:t>you go that road, be sure you are prepared to take it seriously (and bare the consequences of critique, negotiation, second best </a:t>
            </a:r>
            <a:r>
              <a:rPr lang="de-DE" dirty="0" smtClean="0"/>
              <a:t>solutions).</a:t>
            </a:r>
          </a:p>
          <a:p>
            <a:r>
              <a:rPr lang="de-DE" dirty="0" smtClean="0"/>
              <a:t>Not </a:t>
            </a:r>
            <a:r>
              <a:rPr lang="de-DE" dirty="0"/>
              <a:t>necesarily smoother decision making process but well done more sustainable HBP policies</a:t>
            </a:r>
            <a:r>
              <a:rPr lang="de-DE" dirty="0" smtClean="0"/>
              <a:t>.</a:t>
            </a:r>
            <a:endParaRPr lang="de-DE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38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1-www.webecoist.momtastic.com/assets/uploads/2011/04/disaster-proof-arch-foundation-9-box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38" y="1448362"/>
            <a:ext cx="4373166" cy="374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54038" y="54243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Source: Artist Luke </a:t>
            </a:r>
            <a:r>
              <a:rPr lang="de-DE" dirty="0">
                <a:solidFill>
                  <a:srgbClr val="FFFF00"/>
                </a:solidFill>
              </a:rPr>
              <a:t>O’Sullivan. </a:t>
            </a:r>
            <a:r>
              <a:rPr lang="de-DE" dirty="0" smtClean="0">
                <a:solidFill>
                  <a:srgbClr val="FFFF00"/>
                </a:solidFill>
              </a:rPr>
              <a:t>„</a:t>
            </a:r>
            <a:r>
              <a:rPr lang="de-DE" i="1" dirty="0" smtClean="0">
                <a:solidFill>
                  <a:srgbClr val="FFFF00"/>
                </a:solidFill>
              </a:rPr>
              <a:t>flood-proof</a:t>
            </a:r>
            <a:r>
              <a:rPr lang="de-DE" dirty="0" smtClean="0">
                <a:solidFill>
                  <a:srgbClr val="FFFF00"/>
                </a:solidFill>
              </a:rPr>
              <a:t> housing“</a:t>
            </a:r>
            <a:endParaRPr lang="de-DE" dirty="0">
              <a:solidFill>
                <a:srgbClr val="FFFF00"/>
              </a:solidFill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1373996" y="1398266"/>
            <a:ext cx="2325189" cy="67711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84454" y="947004"/>
            <a:ext cx="1428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HBP</a:t>
            </a:r>
            <a:endParaRPr lang="de-DE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029303" y="2481943"/>
            <a:ext cx="671018" cy="301044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de-DE" sz="2800" b="1" dirty="0" smtClean="0"/>
              <a:t>THANKS</a:t>
            </a:r>
            <a:endParaRPr lang="de-DE" sz="2800" b="1" dirty="0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1163782" y="3130318"/>
            <a:ext cx="2535403" cy="7806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39217" y="3560421"/>
            <a:ext cx="31148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Good governance principles make HBP sustainable but  </a:t>
            </a:r>
            <a:r>
              <a:rPr lang="en-US" sz="2000" b="1" dirty="0"/>
              <a:t>Do not implement as an end in itself but rather as a means to an end… </a:t>
            </a:r>
            <a:r>
              <a:rPr lang="en-US" sz="2000" b="1" i="1" dirty="0"/>
              <a:t>A SUSTAINABLE HBP POLICY!</a:t>
            </a:r>
          </a:p>
          <a:p>
            <a:endParaRPr lang="de-DE" sz="2000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Some readings</a:t>
            </a:r>
            <a:endParaRPr lang="de-D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68" y="2338521"/>
            <a:ext cx="2103552" cy="31879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2338521"/>
            <a:ext cx="2101561" cy="31879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574" y="2338521"/>
            <a:ext cx="2249175" cy="318796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010"/>
            <a:ext cx="2410552" cy="7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1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5 ingredients for a sustainable HBP policy</a:t>
            </a:r>
            <a:endParaRPr lang="de-DE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4294967295"/>
          </p:nvPr>
        </p:nvSpPr>
        <p:spPr>
          <a:xfrm>
            <a:off x="0" y="2336800"/>
            <a:ext cx="4548188" cy="43053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dirty="0" smtClean="0"/>
              <a:t>1.</a:t>
            </a:r>
            <a:r>
              <a:rPr lang="en-US" b="1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2.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3. The HBP </a:t>
            </a:r>
            <a:r>
              <a:rPr lang="en-US" dirty="0"/>
              <a:t>offered can be afforded </a:t>
            </a:r>
            <a:r>
              <a:rPr lang="en-US" dirty="0" smtClean="0"/>
              <a:t>with available resources. 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665399"/>
              </p:ext>
            </p:extLst>
          </p:nvPr>
        </p:nvGraphicFramePr>
        <p:xfrm>
          <a:off x="0" y="2286128"/>
          <a:ext cx="9144000" cy="46939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9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7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98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Ingredient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What is means for your HBP policy</a:t>
                      </a:r>
                    </a:p>
                    <a:p>
                      <a:r>
                        <a:rPr lang="de-DE" sz="1600" dirty="0" smtClean="0"/>
                        <a:t>(</a:t>
                      </a:r>
                      <a:r>
                        <a:rPr lang="en-US" sz="1600" dirty="0" smtClean="0"/>
                        <a:t>Good governance principles embedded in these requirements for sustainability)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352"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process of setting up and adjusting the HBP is </a:t>
                      </a:r>
                      <a:r>
                        <a:rPr lang="en-US" i="1" dirty="0" smtClean="0"/>
                        <a:t>practical.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-Do what’s feasible in your </a:t>
                      </a:r>
                      <a:r>
                        <a:rPr lang="en-US" dirty="0" smtClean="0"/>
                        <a:t>context,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coherent </a:t>
                      </a:r>
                      <a:r>
                        <a:rPr lang="en-US" baseline="0" dirty="0" smtClean="0"/>
                        <a:t>with your </a:t>
                      </a:r>
                      <a:r>
                        <a:rPr lang="en-US" baseline="0" dirty="0" smtClean="0"/>
                        <a:t>time, money, political restrictions, </a:t>
                      </a:r>
                      <a:r>
                        <a:rPr lang="en-US" baseline="0" dirty="0" smtClean="0"/>
                        <a:t>info., skills</a:t>
                      </a:r>
                      <a:r>
                        <a:rPr lang="en-US" baseline="0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917"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Secure </a:t>
                      </a:r>
                      <a:r>
                        <a:rPr lang="en-US" i="1" dirty="0" smtClean="0"/>
                        <a:t>broad support from providers, politicians, citizens and other stakeholders </a:t>
                      </a:r>
                      <a:r>
                        <a:rPr lang="en-US" dirty="0" smtClean="0"/>
                        <a:t>(they mobilize $ &amp; give vital backing to difficult decisions) 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-Stakeholders</a:t>
                      </a:r>
                      <a:r>
                        <a:rPr lang="de-DE" baseline="0" dirty="0" smtClean="0"/>
                        <a:t> will want to have a voice.</a:t>
                      </a:r>
                    </a:p>
                    <a:p>
                      <a:r>
                        <a:rPr lang="de-DE" baseline="0" dirty="0" smtClean="0"/>
                        <a:t>-Stakeholders will want to know what/why/how you are doing things. </a:t>
                      </a:r>
                    </a:p>
                    <a:p>
                      <a:r>
                        <a:rPr lang="de-DE" baseline="0" dirty="0" smtClean="0"/>
                        <a:t>-Stakeholders need to trust in what you are doing. </a:t>
                      </a:r>
                    </a:p>
                    <a:p>
                      <a:r>
                        <a:rPr lang="de-DE" baseline="0" dirty="0" smtClean="0"/>
                        <a:t>-Trust builds up over time, don‘t change your processes all the time</a:t>
                      </a:r>
                      <a:r>
                        <a:rPr lang="de-DE" baseline="0" dirty="0" smtClean="0"/>
                        <a:t>, constistent &amp; technically </a:t>
                      </a:r>
                      <a:r>
                        <a:rPr lang="de-DE" baseline="0" dirty="0" smtClean="0"/>
                        <a:t>robust work.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340"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Your HBP must be </a:t>
                      </a:r>
                      <a:r>
                        <a:rPr lang="de-DE" i="1" dirty="0" smtClean="0"/>
                        <a:t>affordable &amp;</a:t>
                      </a:r>
                      <a:r>
                        <a:rPr lang="de-DE" i="1" baseline="0" dirty="0" smtClean="0"/>
                        <a:t> implementable.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Be coherent with your resources and other public policies.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5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2336800"/>
            <a:ext cx="6888163" cy="35988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dirty="0" smtClean="0"/>
              <a:t>1.</a:t>
            </a:r>
            <a:r>
              <a:rPr lang="en-US" b="1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2.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3. The HBP </a:t>
            </a:r>
            <a:r>
              <a:rPr lang="en-US" dirty="0"/>
              <a:t>offered can be afforded </a:t>
            </a:r>
            <a:r>
              <a:rPr lang="en-US" dirty="0" smtClean="0"/>
              <a:t>with available resources. 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076302"/>
              </p:ext>
            </p:extLst>
          </p:nvPr>
        </p:nvGraphicFramePr>
        <p:xfrm>
          <a:off x="0" y="896093"/>
          <a:ext cx="9047747" cy="3967826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9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1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10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Ingredient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What is means for your HBP policy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275"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HBP gets </a:t>
                      </a:r>
                      <a:r>
                        <a:rPr lang="en-US" i="1" dirty="0" smtClean="0"/>
                        <a:t>adjusted overtime </a:t>
                      </a:r>
                      <a:r>
                        <a:rPr lang="en-US" dirty="0" smtClean="0"/>
                        <a:t>given that a sustainable HBP is a living, evolving policy instrument that should adapt as new needs, evidence and capabilities emerge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-Think about who, how, when to adjust your HBP. </a:t>
                      </a:r>
                      <a:r>
                        <a:rPr lang="en-US" i="1" dirty="0" smtClean="0"/>
                        <a:t>Make it explicit and transparent.</a:t>
                      </a:r>
                      <a:endParaRPr lang="en-US" i="1" dirty="0" smtClean="0"/>
                    </a:p>
                    <a:p>
                      <a:r>
                        <a:rPr lang="en-US" dirty="0" smtClean="0"/>
                        <a:t>-Forget about a one time effort exercises.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9878">
                <a:tc>
                  <a:txBody>
                    <a:bodyPr/>
                    <a:lstStyle/>
                    <a:p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Your HBP is in line with goals and serves its purpose of setting limits. 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-Make sure goals</a:t>
                      </a:r>
                      <a:r>
                        <a:rPr lang="de-DE" baseline="0" dirty="0" smtClean="0"/>
                        <a:t> are a key element when deciding on what to prioritize now and in the future. </a:t>
                      </a:r>
                    </a:p>
                    <a:p>
                      <a:r>
                        <a:rPr lang="de-DE" baseline="0" dirty="0" smtClean="0"/>
                        <a:t>-Resist political pressure to include services for political reasons.</a:t>
                      </a:r>
                    </a:p>
                    <a:p>
                      <a:r>
                        <a:rPr lang="de-DE" baseline="0" dirty="0" smtClean="0"/>
                        <a:t>-Make sure resources get allocated to the benefits included in your package.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0" y="4803501"/>
            <a:ext cx="9144000" cy="166199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And all this in </a:t>
            </a:r>
            <a:r>
              <a:rPr lang="de-DE" dirty="0" smtClean="0"/>
              <a:t>a very difficult policy </a:t>
            </a:r>
            <a:r>
              <a:rPr lang="de-DE" dirty="0" smtClean="0"/>
              <a:t>context: </a:t>
            </a:r>
            <a:endParaRPr lang="de-DE" dirty="0" smtClean="0"/>
          </a:p>
          <a:p>
            <a:pPr marL="400050" indent="-400050">
              <a:buAutoNum type="romanLcParenR"/>
            </a:pPr>
            <a:r>
              <a:rPr lang="de-DE" dirty="0" smtClean="0"/>
              <a:t>people care more about </a:t>
            </a:r>
            <a:r>
              <a:rPr lang="de-DE" dirty="0" smtClean="0"/>
              <a:t>the health benefits they receive </a:t>
            </a:r>
            <a:r>
              <a:rPr lang="de-DE" dirty="0" smtClean="0"/>
              <a:t>than </a:t>
            </a:r>
            <a:r>
              <a:rPr lang="de-DE" dirty="0" smtClean="0"/>
              <a:t>most other public &amp; health issues (</a:t>
            </a:r>
            <a:r>
              <a:rPr lang="de-DE" i="1" dirty="0" smtClean="0"/>
              <a:t>eyes will be upon you!</a:t>
            </a:r>
            <a:r>
              <a:rPr lang="de-DE" dirty="0" smtClean="0"/>
              <a:t>)</a:t>
            </a:r>
          </a:p>
          <a:p>
            <a:pPr marL="400050" indent="-400050">
              <a:buAutoNum type="romanLcParenR"/>
            </a:pPr>
            <a:r>
              <a:rPr lang="de-DE" i="1" dirty="0" smtClean="0"/>
              <a:t>that „rarely increases the political capital of their architects“ &amp; „is a higly inflammatory area</a:t>
            </a:r>
            <a:r>
              <a:rPr lang="de-DE" sz="1200" i="1" dirty="0" smtClean="0"/>
              <a:t>“(</a:t>
            </a:r>
            <a:r>
              <a:rPr lang="de-DE" sz="1200" dirty="0" smtClean="0"/>
              <a:t>Williams I. In Strengthening Health System Governance, Greer, Wismas and Figueras ed., 2016. European Observatory,</a:t>
            </a:r>
            <a:endParaRPr lang="de-DE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-13421" y="6476627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=SUSTAINABILITY OF YOUR HBP POLICY=DIFFICULT GOAL IN A VERY DIFFICULT CONTEXT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631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Maintaining a sustainble HBP policy-many process and much more than technical work</a:t>
            </a:r>
            <a:endParaRPr lang="de-DE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684" y="2013825"/>
            <a:ext cx="5632662" cy="44138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6666" r="23074" b="40694"/>
          <a:stretch/>
        </p:blipFill>
        <p:spPr>
          <a:xfrm>
            <a:off x="174800" y="2187622"/>
            <a:ext cx="2594264" cy="289184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5210857"/>
            <a:ext cx="3377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Many processes, many actors, never </a:t>
            </a:r>
            <a:r>
              <a:rPr lang="de-DE" dirty="0" smtClean="0"/>
              <a:t>ending cycle.</a:t>
            </a:r>
            <a:endParaRPr lang="de-DE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3345872" y="2093949"/>
            <a:ext cx="1600200" cy="86244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ángulo 6"/>
          <p:cNvSpPr/>
          <p:nvPr/>
        </p:nvSpPr>
        <p:spPr>
          <a:xfrm>
            <a:off x="3290452" y="3202321"/>
            <a:ext cx="1600200" cy="86244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ángulo 7"/>
          <p:cNvSpPr/>
          <p:nvPr/>
        </p:nvSpPr>
        <p:spPr>
          <a:xfrm>
            <a:off x="3332203" y="5470134"/>
            <a:ext cx="1600200" cy="86244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04009" y="4395355"/>
            <a:ext cx="7107382" cy="16612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Maintaining a sustainble HBP policy-many process and much more than technical work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1639" y="2356367"/>
            <a:ext cx="7145482" cy="3700245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DE" sz="1800" dirty="0"/>
              <a:t>Someone has to act as the director of </a:t>
            </a:r>
            <a:r>
              <a:rPr lang="de-DE" sz="1800" dirty="0" smtClean="0"/>
              <a:t>orchestra (and willing to pay the political cost) </a:t>
            </a:r>
            <a:endParaRPr lang="de-DE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DE" sz="1800" dirty="0" smtClean="0"/>
              <a:t>Processes need to made explicit and anchored in the normative framework.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DE" sz="1800" dirty="0" smtClean="0"/>
              <a:t>Responsibilitites must be distributed among existing institutions or new institutions must sometimes be created.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DE" sz="2400" b="1" dirty="0" smtClean="0"/>
              <a:t>Whatever the precise institutional design, proceses &amp; package should be governed by good governance principles to be sustainable.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What is governance?</a:t>
            </a:r>
            <a:br>
              <a:rPr lang="de-DE" dirty="0" smtClean="0"/>
            </a:br>
            <a:r>
              <a:rPr lang="de-DE" i="1" dirty="0" smtClean="0"/>
              <a:t>What we find, more often than not, in the real world of HBP policies</a:t>
            </a:r>
            <a:endParaRPr lang="de-DE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/>
              <a:t>The </a:t>
            </a:r>
            <a:r>
              <a:rPr lang="en-US" sz="2800" i="1" dirty="0"/>
              <a:t>systematic</a:t>
            </a:r>
            <a:r>
              <a:rPr lang="en-US" sz="2800" dirty="0"/>
              <a:t>, patterned way in which decisions are made and implemented (Greer &amp; </a:t>
            </a:r>
            <a:r>
              <a:rPr lang="en-US" sz="2800" dirty="0" err="1"/>
              <a:t>Mckee</a:t>
            </a:r>
            <a:r>
              <a:rPr lang="en-US" sz="2800" dirty="0"/>
              <a:t>, 2014). </a:t>
            </a:r>
            <a:r>
              <a:rPr lang="en-US" sz="2800" dirty="0" smtClean="0">
                <a:sym typeface="Wingdings" panose="05000000000000000000" pitchFamily="2" charset="2"/>
              </a:rPr>
              <a:t></a:t>
            </a:r>
            <a:r>
              <a:rPr lang="en-US" sz="2800" dirty="0" smtClean="0"/>
              <a:t>The </a:t>
            </a:r>
            <a:r>
              <a:rPr lang="en-US" sz="2800" dirty="0"/>
              <a:t>“way” decisions are made and processes are carried out normally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Good </a:t>
            </a:r>
            <a:r>
              <a:rPr lang="en-US" sz="2800" dirty="0"/>
              <a:t>governance relates to desirable process-related attributes of adequate benefit package design, adjustment and implementation </a:t>
            </a:r>
            <a:r>
              <a:rPr lang="en-US" sz="2800" dirty="0" smtClean="0"/>
              <a:t>practices. </a:t>
            </a:r>
            <a:r>
              <a:rPr lang="en-US" sz="2800" i="1" dirty="0"/>
              <a:t>Good governance works in the absence of specially good leaders and is a defense against especially bad leaders (Greer &amp; </a:t>
            </a:r>
            <a:r>
              <a:rPr lang="en-US" sz="2800" i="1" dirty="0" err="1"/>
              <a:t>Mckee</a:t>
            </a:r>
            <a:r>
              <a:rPr lang="en-US" sz="2800" i="1" dirty="0"/>
              <a:t>, 2014).</a:t>
            </a:r>
            <a:endParaRPr lang="es-CO" sz="2800" i="1" dirty="0"/>
          </a:p>
          <a:p>
            <a:r>
              <a:rPr lang="de-DE" sz="2800" dirty="0" smtClean="0"/>
              <a:t>Bad </a:t>
            </a:r>
            <a:r>
              <a:rPr lang="de-DE" sz="2800" dirty="0" smtClean="0"/>
              <a:t>governance: the „business of HBP design, adjustment and implementation“is </a:t>
            </a:r>
            <a:r>
              <a:rPr lang="de-DE" sz="2800" i="1" dirty="0" smtClean="0"/>
              <a:t>normally</a:t>
            </a:r>
            <a:r>
              <a:rPr lang="de-DE" sz="2800" dirty="0" smtClean="0"/>
              <a:t> done:</a:t>
            </a:r>
          </a:p>
          <a:p>
            <a:pPr lvl="1"/>
            <a:r>
              <a:rPr lang="de-DE" sz="2400" dirty="0" smtClean="0"/>
              <a:t> W/o transparency, no timely and relevant info. Limited accountability mechanisms.</a:t>
            </a:r>
          </a:p>
          <a:p>
            <a:pPr lvl="1"/>
            <a:r>
              <a:rPr lang="de-DE" sz="2400" dirty="0" smtClean="0"/>
              <a:t>No real participation of key stakeholders/behind closed doors, </a:t>
            </a:r>
          </a:p>
          <a:p>
            <a:pPr lvl="1"/>
            <a:r>
              <a:rPr lang="de-DE" sz="2400" dirty="0" smtClean="0"/>
              <a:t>Erratically, unconsistently and without coherence </a:t>
            </a:r>
            <a:r>
              <a:rPr lang="de-DE" sz="2400" dirty="0" smtClean="0"/>
              <a:t>with regards to time/processes/resouces/policies</a:t>
            </a:r>
            <a:endParaRPr lang="de-DE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Why is good governance important?</a:t>
            </a:r>
            <a:br>
              <a:rPr lang="de-DE" dirty="0" smtClean="0"/>
            </a:br>
            <a:r>
              <a:rPr lang="de-DE" i="1" dirty="0" smtClean="0"/>
              <a:t>Symptoms of bad governance</a:t>
            </a:r>
            <a:endParaRPr lang="de-DE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14384" y="2336874"/>
            <a:ext cx="5130851" cy="34351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deficient governance may create </a:t>
            </a:r>
            <a:r>
              <a:rPr lang="en-US" i="1" dirty="0"/>
              <a:t>symptoms</a:t>
            </a:r>
            <a:r>
              <a:rPr lang="en-US" dirty="0"/>
              <a:t> such </a:t>
            </a:r>
            <a:r>
              <a:rPr lang="en-US" dirty="0" smtClean="0"/>
              <a:t>as:</a:t>
            </a:r>
          </a:p>
          <a:p>
            <a:pPr lvl="1"/>
            <a:r>
              <a:rPr lang="en-US" i="1" dirty="0" smtClean="0"/>
              <a:t>Process.</a:t>
            </a:r>
            <a:r>
              <a:rPr lang="en-US" dirty="0" smtClean="0"/>
              <a:t> Limited credibility, lack of trust, legal </a:t>
            </a:r>
            <a:r>
              <a:rPr lang="en-US" dirty="0"/>
              <a:t>problems</a:t>
            </a:r>
            <a:r>
              <a:rPr lang="en-US" dirty="0" smtClean="0"/>
              <a:t>, </a:t>
            </a:r>
            <a:r>
              <a:rPr lang="en-US" dirty="0"/>
              <a:t>indefensible decisions, </a:t>
            </a:r>
            <a:r>
              <a:rPr lang="en-US" dirty="0" smtClean="0"/>
              <a:t>erratic </a:t>
            </a:r>
            <a:r>
              <a:rPr lang="en-US" dirty="0"/>
              <a:t>policy changes</a:t>
            </a:r>
            <a:r>
              <a:rPr lang="en-US" dirty="0" smtClean="0"/>
              <a:t>, </a:t>
            </a:r>
            <a:r>
              <a:rPr lang="en-US" dirty="0"/>
              <a:t>stagnation of adjustment processes</a:t>
            </a:r>
            <a:endParaRPr lang="en-US" dirty="0" smtClean="0"/>
          </a:p>
          <a:p>
            <a:pPr lvl="1"/>
            <a:r>
              <a:rPr lang="en-US" i="1" dirty="0" smtClean="0"/>
              <a:t>Results. </a:t>
            </a:r>
            <a:r>
              <a:rPr lang="en-US" dirty="0" smtClean="0"/>
              <a:t>Failed implementation inclusion </a:t>
            </a:r>
            <a:r>
              <a:rPr lang="en-US" dirty="0"/>
              <a:t>of non-prioritized </a:t>
            </a:r>
            <a:r>
              <a:rPr lang="en-US" dirty="0" smtClean="0"/>
              <a:t>services or w/o clear benefit, outdated HBPs, unsustainable HBPs, no effective coverage of prioritized services</a:t>
            </a:r>
          </a:p>
          <a:p>
            <a:pPr lvl="1"/>
            <a:r>
              <a:rPr lang="en-US" dirty="0" smtClean="0"/>
              <a:t>And it may even lead to the collapse of the HBP policy all together: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7" y="2336874"/>
            <a:ext cx="2880920" cy="3435157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02249" y="5874628"/>
            <a:ext cx="2695575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de-DE" sz="1000" dirty="0"/>
              <a:t>Source: </a:t>
            </a:r>
            <a:r>
              <a:rPr lang="de-DE" sz="1000" dirty="0" smtClean="0"/>
              <a:t>J</a:t>
            </a:r>
            <a:r>
              <a:rPr lang="en-US" sz="1000" dirty="0" err="1" smtClean="0"/>
              <a:t>ohn</a:t>
            </a:r>
            <a:r>
              <a:rPr lang="en-US" sz="1000" dirty="0" smtClean="0"/>
              <a:t> </a:t>
            </a:r>
            <a:r>
              <a:rPr lang="en-US" sz="1000" dirty="0"/>
              <a:t>Sell Cotman - Ruined House - Google Art </a:t>
            </a:r>
            <a:r>
              <a:rPr lang="en-US" sz="1000" dirty="0" smtClean="0"/>
              <a:t>Project.jpg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203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Why is good governance important?</a:t>
            </a:r>
            <a:br>
              <a:rPr lang="de-DE" dirty="0"/>
            </a:br>
            <a:r>
              <a:rPr lang="de-DE" i="1" dirty="0"/>
              <a:t>Symptoms of bad governance</a:t>
            </a:r>
            <a:endParaRPr lang="de-D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024" y="2070162"/>
            <a:ext cx="6029325" cy="41243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7596" y="3616328"/>
            <a:ext cx="2483428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„It‘s over. The explicit health benefits package POS has ceased to exist yesterday“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81024" y="6504085"/>
            <a:ext cx="5410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Source: El Pulzo. 17.2.2017. http</a:t>
            </a:r>
            <a:r>
              <a:rPr lang="de-DE" dirty="0"/>
              <a:t>://bit.ly/2lVSZDs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391479" y="3831772"/>
            <a:ext cx="752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**/</a:t>
            </a:r>
            <a:endParaRPr lang="de-DE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686251" y="2896307"/>
            <a:ext cx="752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*/</a:t>
            </a:r>
            <a:endParaRPr lang="de-DE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0" y="3638806"/>
            <a:ext cx="752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*/</a:t>
            </a:r>
            <a:endParaRPr lang="de-DE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990784" y="6165531"/>
            <a:ext cx="371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**/decent health</a:t>
            </a:r>
            <a:endParaRPr lang="de-DE" sz="1200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23882</TotalTime>
  <Words>2216</Words>
  <Application>Microsoft Office PowerPoint</Application>
  <PresentationFormat>Presentación en pantalla (4:3)</PresentationFormat>
  <Paragraphs>239</Paragraphs>
  <Slides>25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Berlín</vt:lpstr>
      <vt:lpstr>Good governance principles for a sustainable HBP policy HBP workshop South Africa, March 2017 </vt:lpstr>
      <vt:lpstr>What will we be talking about?</vt:lpstr>
      <vt:lpstr>5 ingredients for a sustainable HBP policy</vt:lpstr>
      <vt:lpstr>Presentación de PowerPoint</vt:lpstr>
      <vt:lpstr>Maintaining a sustainble HBP policy-many process and much more than technical work</vt:lpstr>
      <vt:lpstr>Maintaining a sustainble HBP policy-many process and much more than technical work</vt:lpstr>
      <vt:lpstr>What is governance? What we find, more often than not, in the real world of HBP policies</vt:lpstr>
      <vt:lpstr>Why is good governance important? Symptoms of bad governance</vt:lpstr>
      <vt:lpstr>Why is good governance important? Symptoms of bad governance</vt:lpstr>
      <vt:lpstr>What are the key good governance principles?</vt:lpstr>
      <vt:lpstr>Transparency defined</vt:lpstr>
      <vt:lpstr>Transparency dimensions</vt:lpstr>
      <vt:lpstr>Presentación de PowerPoint</vt:lpstr>
      <vt:lpstr>Transparency only if it has a real impact on your policy</vt:lpstr>
      <vt:lpstr>Participation of stakeholders why?</vt:lpstr>
      <vt:lpstr>Participation and quality of decisions. Examples.</vt:lpstr>
      <vt:lpstr>Design of participation in HBP design. Key questions.</vt:lpstr>
      <vt:lpstr>Participation. Some key concerns...</vt:lpstr>
      <vt:lpstr>Consistency and coherence. Examples from the real world</vt:lpstr>
      <vt:lpstr>On consistency and articulation policy wise</vt:lpstr>
      <vt:lpstr>Consistency &amp; coherence for HBP policies</vt:lpstr>
      <vt:lpstr>Risks &amp; costs of good governance</vt:lpstr>
      <vt:lpstr>Risks &amp; costs of good governance</vt:lpstr>
      <vt:lpstr>Presentación de PowerPoint</vt:lpstr>
      <vt:lpstr>Some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governance for benefits package design and implementation</dc:title>
  <dc:creator>Reviewer</dc:creator>
  <cp:lastModifiedBy>Usuario de Windows</cp:lastModifiedBy>
  <cp:revision>119</cp:revision>
  <dcterms:created xsi:type="dcterms:W3CDTF">2017-02-08T20:05:15Z</dcterms:created>
  <dcterms:modified xsi:type="dcterms:W3CDTF">2017-03-05T19:42:19Z</dcterms:modified>
</cp:coreProperties>
</file>