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sldIdLst>
    <p:sldId id="307" r:id="rId2"/>
    <p:sldId id="308" r:id="rId3"/>
    <p:sldId id="269" r:id="rId4"/>
    <p:sldId id="270" r:id="rId5"/>
    <p:sldId id="313" r:id="rId6"/>
    <p:sldId id="310" r:id="rId7"/>
    <p:sldId id="311" r:id="rId8"/>
    <p:sldId id="312" r:id="rId9"/>
    <p:sldId id="309" r:id="rId10"/>
    <p:sldId id="273" r:id="rId11"/>
    <p:sldId id="274" r:id="rId12"/>
    <p:sldId id="276" r:id="rId13"/>
    <p:sldId id="281" r:id="rId14"/>
    <p:sldId id="314" r:id="rId15"/>
    <p:sldId id="287" r:id="rId16"/>
    <p:sldId id="305" r:id="rId17"/>
    <p:sldId id="304" r:id="rId18"/>
    <p:sldId id="30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ARMAC" id="{000086F0-7FE2-9948-8C0E-4450FCCEB1AF}">
          <p14:sldIdLst>
            <p14:sldId id="307"/>
            <p14:sldId id="308"/>
            <p14:sldId id="269"/>
            <p14:sldId id="270"/>
            <p14:sldId id="313"/>
            <p14:sldId id="310"/>
            <p14:sldId id="311"/>
            <p14:sldId id="312"/>
            <p14:sldId id="309"/>
            <p14:sldId id="273"/>
            <p14:sldId id="274"/>
            <p14:sldId id="276"/>
            <p14:sldId id="281"/>
            <p14:sldId id="314"/>
            <p14:sldId id="287"/>
          </p14:sldIdLst>
        </p14:section>
        <p14:section name="Discussion" id="{E28C510B-3D68-0C42-8BBE-92075582C20B}">
          <p14:sldIdLst>
            <p14:sldId id="305"/>
            <p14:sldId id="304"/>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2"/>
    <p:restoredTop sz="94643"/>
  </p:normalViewPr>
  <p:slideViewPr>
    <p:cSldViewPr snapToGrid="0" snapToObjects="1">
      <p:cViewPr>
        <p:scale>
          <a:sx n="100" d="100"/>
          <a:sy n="100" d="100"/>
        </p:scale>
        <p:origin x="15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image" Target="../media/image6.emf"/><Relationship Id="rId2"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A2030-6242-9342-9A17-0824E4D6CB15}" type="datetimeFigureOut">
              <a:rPr lang="en-US" smtClean="0"/>
              <a:t>3/6/17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C02D8-7981-0D48-9B06-D24C2533F61A}" type="slidenum">
              <a:rPr lang="en-US" smtClean="0"/>
              <a:t>‹#›</a:t>
            </a:fld>
            <a:endParaRPr lang="en-US"/>
          </a:p>
        </p:txBody>
      </p:sp>
    </p:spTree>
    <p:extLst>
      <p:ext uri="{BB962C8B-B14F-4D97-AF65-F5344CB8AC3E}">
        <p14:creationId xmlns:p14="http://schemas.microsoft.com/office/powerpoint/2010/main" val="76908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Source: https://www.pharmac.govt.nz/about/your-guide-to-pharmac/factsheet-03-our-place-in-the-health-system/</a:t>
            </a:r>
          </a:p>
        </p:txBody>
      </p:sp>
      <p:sp>
        <p:nvSpPr>
          <p:cNvPr id="4" name="Slide Number Placeholder 3"/>
          <p:cNvSpPr>
            <a:spLocks noGrp="1"/>
          </p:cNvSpPr>
          <p:nvPr>
            <p:ph type="sldNum" sz="quarter" idx="10"/>
          </p:nvPr>
        </p:nvSpPr>
        <p:spPr/>
        <p:txBody>
          <a:bodyPr/>
          <a:lstStyle/>
          <a:p>
            <a:fld id="{730D5F27-136F-46D2-A9B2-42AB477AB25D}" type="slidenum">
              <a:rPr lang="en-ZA" smtClean="0"/>
              <a:t>2</a:t>
            </a:fld>
            <a:endParaRPr lang="en-ZA"/>
          </a:p>
        </p:txBody>
      </p:sp>
    </p:spTree>
    <p:extLst>
      <p:ext uri="{BB962C8B-B14F-4D97-AF65-F5344CB8AC3E}">
        <p14:creationId xmlns:p14="http://schemas.microsoft.com/office/powerpoint/2010/main" val="129476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71600" y="1143000"/>
            <a:ext cx="4114800" cy="3086100"/>
          </a:xfrm>
          <a:ln/>
        </p:spPr>
      </p:sp>
      <p:sp>
        <p:nvSpPr>
          <p:cNvPr id="45059" name="Notes Placeholder 2"/>
          <p:cNvSpPr>
            <a:spLocks noGrp="1"/>
          </p:cNvSpPr>
          <p:nvPr>
            <p:ph type="body" idx="1"/>
          </p:nvPr>
        </p:nvSpPr>
        <p:spPr>
          <a:noFill/>
        </p:spPr>
        <p:txBody>
          <a:bodyPr/>
          <a:lstStyle/>
          <a:p>
            <a:endParaRPr lang="en-NZ" altLang="en-US">
              <a:ea typeface="MS PGothic" charset="-128"/>
            </a:endParaRPr>
          </a:p>
        </p:txBody>
      </p:sp>
      <p:sp>
        <p:nvSpPr>
          <p:cNvPr id="45060"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BC040C8-A9B8-034A-B02D-43CC306F25F4}" type="slidenum">
              <a:rPr lang="en-GB" altLang="en-US" sz="1200"/>
              <a:pPr/>
              <a:t>15</a:t>
            </a:fld>
            <a:endParaRPr lang="en-GB" altLang="en-US" sz="1200"/>
          </a:p>
        </p:txBody>
      </p:sp>
    </p:spTree>
    <p:extLst>
      <p:ext uri="{BB962C8B-B14F-4D97-AF65-F5344CB8AC3E}">
        <p14:creationId xmlns:p14="http://schemas.microsoft.com/office/powerpoint/2010/main" val="163942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cs typeface="ＭＳ Ｐゴシック" charset="-128"/>
              </a:rPr>
              <a:t>website</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8CE19BDF-9143-9B42-9801-B90FEC99E225}" type="slidenum">
              <a:rPr lang="en-US" altLang="en-US">
                <a:ea typeface="ＭＳ Ｐゴシック" charset="-128"/>
              </a:rPr>
              <a:pPr/>
              <a:t>18</a:t>
            </a:fld>
            <a:endParaRPr lang="en-US" altLang="en-US">
              <a:ea typeface="ＭＳ Ｐゴシック" charset="-128"/>
            </a:endParaRPr>
          </a:p>
        </p:txBody>
      </p:sp>
    </p:spTree>
    <p:extLst>
      <p:ext uri="{BB962C8B-B14F-4D97-AF65-F5344CB8AC3E}">
        <p14:creationId xmlns:p14="http://schemas.microsoft.com/office/powerpoint/2010/main" val="125341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371600" y="1143000"/>
            <a:ext cx="4114800" cy="3086100"/>
          </a:xfrm>
          <a:ln/>
        </p:spPr>
      </p:sp>
      <p:sp>
        <p:nvSpPr>
          <p:cNvPr id="27651" name="Notes Placeholder 2"/>
          <p:cNvSpPr>
            <a:spLocks noGrp="1"/>
          </p:cNvSpPr>
          <p:nvPr>
            <p:ph type="body" idx="1"/>
          </p:nvPr>
        </p:nvSpPr>
        <p:spPr>
          <a:noFill/>
        </p:spPr>
        <p:txBody>
          <a:bodyPr/>
          <a:lstStyle/>
          <a:p>
            <a:endParaRPr lang="en-NZ" altLang="en-US">
              <a:ea typeface="MS PGothic" charset="-128"/>
            </a:endParaRPr>
          </a:p>
        </p:txBody>
      </p:sp>
      <p:sp>
        <p:nvSpPr>
          <p:cNvPr id="27652"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66C7C72C-74AF-A54A-8FA6-F7D035EACA85}" type="slidenum">
              <a:rPr lang="en-GB" altLang="en-US" sz="1200"/>
              <a:pPr/>
              <a:t>3</a:t>
            </a:fld>
            <a:endParaRPr lang="en-GB" altLang="en-US" sz="1200"/>
          </a:p>
        </p:txBody>
      </p:sp>
    </p:spTree>
    <p:extLst>
      <p:ext uri="{BB962C8B-B14F-4D97-AF65-F5344CB8AC3E}">
        <p14:creationId xmlns:p14="http://schemas.microsoft.com/office/powerpoint/2010/main" val="99752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371600" y="1143000"/>
            <a:ext cx="4114800" cy="3086100"/>
          </a:xfrm>
          <a:ln/>
        </p:spPr>
      </p:sp>
      <p:sp>
        <p:nvSpPr>
          <p:cNvPr id="28675" name="Notes Placeholder 2"/>
          <p:cNvSpPr>
            <a:spLocks noGrp="1"/>
          </p:cNvSpPr>
          <p:nvPr>
            <p:ph type="body" idx="1"/>
          </p:nvPr>
        </p:nvSpPr>
        <p:spPr>
          <a:noFill/>
        </p:spPr>
        <p:txBody>
          <a:bodyPr/>
          <a:lstStyle/>
          <a:p>
            <a:r>
              <a:rPr lang="en-NZ" altLang="en-US">
                <a:ea typeface="MS PGothic" charset="-128"/>
              </a:rPr>
              <a:t>Narrative: The red line illustrates actual spending while the top (blue) line shows what would have happened if the amount of medicines now funded had been funded at [year] 2000 prices. The difference between the lines is the cumulative saving as a result of PHARMAC’s activity, which by 2013 had reached $6 billion.</a:t>
            </a:r>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C3C04059-DF39-594C-B763-B527D20FC648}" type="slidenum">
              <a:rPr lang="en-GB" altLang="en-US" sz="1200"/>
              <a:pPr/>
              <a:t>4</a:t>
            </a:fld>
            <a:endParaRPr lang="en-GB" altLang="en-US" sz="1200"/>
          </a:p>
        </p:txBody>
      </p:sp>
    </p:spTree>
    <p:extLst>
      <p:ext uri="{BB962C8B-B14F-4D97-AF65-F5344CB8AC3E}">
        <p14:creationId xmlns:p14="http://schemas.microsoft.com/office/powerpoint/2010/main" val="50943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2317C144-2BB0-FE40-B589-70FDD68D3067}" type="slidenum">
              <a:rPr lang="en-GB" altLang="x-none" sz="1200"/>
              <a:pPr/>
              <a:t>6</a:t>
            </a:fld>
            <a:endParaRPr lang="en-GB" altLang="x-none"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a:lnSpc>
                <a:spcPct val="90000"/>
              </a:lnSpc>
            </a:pPr>
            <a:r>
              <a:rPr lang="en-NZ" altLang="x-none">
                <a:ea typeface="MS PGothic" charset="-128"/>
              </a:rPr>
              <a:t>Anyone can make a new drug funding application, but they tend to be made most often by pharma companies, as they are in the best position to provide us with all the information we need to properly assess the application.</a:t>
            </a:r>
          </a:p>
          <a:p>
            <a:pPr>
              <a:lnSpc>
                <a:spcPct val="90000"/>
              </a:lnSpc>
            </a:pPr>
            <a:endParaRPr lang="en-NZ" altLang="x-none">
              <a:ea typeface="MS PGothic" charset="-128"/>
            </a:endParaRPr>
          </a:p>
          <a:p>
            <a:pPr>
              <a:lnSpc>
                <a:spcPct val="90000"/>
              </a:lnSpc>
            </a:pPr>
            <a:r>
              <a:rPr lang="en-US" altLang="x-none">
                <a:ea typeface="MS PGothic" charset="-128"/>
              </a:rPr>
              <a:t>The TGM then assesses the application and writes a cover paper, which is presented to PTAC along with the application in its entirety. The cover paper could include things like the TGM’s view of assumptions in the application around likely use, or a critical appraisal of the clinical studies.  It could also include a preliminary budget analysis and brief discussion of cost effectiveness.</a:t>
            </a:r>
          </a:p>
          <a:p>
            <a:pPr>
              <a:lnSpc>
                <a:spcPct val="90000"/>
              </a:lnSpc>
            </a:pPr>
            <a:endParaRPr lang="en-US" altLang="x-none">
              <a:ea typeface="MS PGothic" charset="-128"/>
            </a:endParaRPr>
          </a:p>
          <a:p>
            <a:pPr>
              <a:lnSpc>
                <a:spcPct val="90000"/>
              </a:lnSpc>
            </a:pPr>
            <a:r>
              <a:rPr lang="en-US" altLang="x-none">
                <a:ea typeface="MS PGothic" charset="-128"/>
              </a:rPr>
              <a:t>PTAC then reviews the application and makes recommendations to PHARMAC, which could include a recommendation to take the application to one of its specialist Subcommittees.</a:t>
            </a:r>
          </a:p>
          <a:p>
            <a:pPr>
              <a:lnSpc>
                <a:spcPct val="90000"/>
              </a:lnSpc>
            </a:pPr>
            <a:endParaRPr lang="en-US" altLang="x-none">
              <a:ea typeface="MS PGothic" charset="-128"/>
            </a:endParaRPr>
          </a:p>
          <a:p>
            <a:pPr>
              <a:lnSpc>
                <a:spcPct val="90000"/>
              </a:lnSpc>
            </a:pPr>
            <a:r>
              <a:rPr lang="en-US" altLang="x-none">
                <a:ea typeface="MS PGothic" charset="-128"/>
              </a:rPr>
              <a:t>Assuming that PTAC’s recommendation was positive, we would then perform a budget analysis and the health economists would work on a cost-effectiveness analysis.  This information helps us weigh up where the proposal sits relative to other funding applications with similar PTAC recommendations.</a:t>
            </a:r>
          </a:p>
          <a:p>
            <a:pPr>
              <a:lnSpc>
                <a:spcPct val="90000"/>
              </a:lnSpc>
            </a:pPr>
            <a:endParaRPr lang="en-US" altLang="x-none">
              <a:ea typeface="MS PGothic" charset="-128"/>
            </a:endParaRPr>
          </a:p>
        </p:txBody>
      </p:sp>
    </p:spTree>
    <p:extLst>
      <p:ext uri="{BB962C8B-B14F-4D97-AF65-F5344CB8AC3E}">
        <p14:creationId xmlns:p14="http://schemas.microsoft.com/office/powerpoint/2010/main" val="73827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3D3771B-CBA7-8648-9A88-CF9ACD7F9A9F}" type="slidenum">
              <a:rPr lang="en-GB" altLang="en-US" sz="1200"/>
              <a:pPr/>
              <a:t>9</a:t>
            </a:fld>
            <a:endParaRPr lang="en-GB" altLang="en-US" sz="1200"/>
          </a:p>
        </p:txBody>
      </p:sp>
      <p:sp>
        <p:nvSpPr>
          <p:cNvPr id="31747" name="Rectangle 2"/>
          <p:cNvSpPr>
            <a:spLocks noGrp="1" noRot="1" noChangeAspect="1" noChangeArrowheads="1" noTextEdit="1"/>
          </p:cNvSpPr>
          <p:nvPr>
            <p:ph type="sldImg"/>
          </p:nvPr>
        </p:nvSpPr>
        <p:spPr>
          <a:xfrm>
            <a:off x="1077913" y="860425"/>
            <a:ext cx="4643437" cy="3481388"/>
          </a:xfrm>
          <a:ln/>
        </p:spPr>
      </p:sp>
      <p:sp>
        <p:nvSpPr>
          <p:cNvPr id="31748" name="Rectangle 3"/>
          <p:cNvSpPr>
            <a:spLocks noGrp="1" noChangeArrowheads="1"/>
          </p:cNvSpPr>
          <p:nvPr>
            <p:ph type="body" idx="1"/>
          </p:nvPr>
        </p:nvSpPr>
        <p:spPr>
          <a:xfrm>
            <a:off x="828675" y="4730750"/>
            <a:ext cx="5137150" cy="4491038"/>
          </a:xfrm>
          <a:noFill/>
        </p:spPr>
        <p:txBody>
          <a:bodyPr lIns="91435" tIns="45718" rIns="91435" bIns="45718"/>
          <a:lstStyle/>
          <a:p>
            <a:r>
              <a:rPr lang="en-US" altLang="en-US">
                <a:ea typeface="MS PGothic" charset="-128"/>
              </a:rPr>
              <a:t>Needs 9 th criteria </a:t>
            </a:r>
          </a:p>
        </p:txBody>
      </p:sp>
    </p:spTree>
    <p:extLst>
      <p:ext uri="{BB962C8B-B14F-4D97-AF65-F5344CB8AC3E}">
        <p14:creationId xmlns:p14="http://schemas.microsoft.com/office/powerpoint/2010/main" val="92591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3D3771B-CBA7-8648-9A88-CF9ACD7F9A9F}" type="slidenum">
              <a:rPr lang="en-GB" altLang="en-US" sz="1200"/>
              <a:pPr/>
              <a:t>10</a:t>
            </a:fld>
            <a:endParaRPr lang="en-GB" altLang="en-US" sz="1200"/>
          </a:p>
        </p:txBody>
      </p:sp>
      <p:sp>
        <p:nvSpPr>
          <p:cNvPr id="31747" name="Rectangle 2"/>
          <p:cNvSpPr>
            <a:spLocks noGrp="1" noRot="1" noChangeAspect="1" noChangeArrowheads="1" noTextEdit="1"/>
          </p:cNvSpPr>
          <p:nvPr>
            <p:ph type="sldImg"/>
          </p:nvPr>
        </p:nvSpPr>
        <p:spPr>
          <a:xfrm>
            <a:off x="1077913" y="860425"/>
            <a:ext cx="4643437" cy="3481388"/>
          </a:xfrm>
          <a:ln/>
        </p:spPr>
      </p:sp>
      <p:sp>
        <p:nvSpPr>
          <p:cNvPr id="31748" name="Rectangle 3"/>
          <p:cNvSpPr>
            <a:spLocks noGrp="1" noChangeArrowheads="1"/>
          </p:cNvSpPr>
          <p:nvPr>
            <p:ph type="body" idx="1"/>
          </p:nvPr>
        </p:nvSpPr>
        <p:spPr>
          <a:xfrm>
            <a:off x="828675" y="4730750"/>
            <a:ext cx="5137150" cy="4491038"/>
          </a:xfrm>
          <a:noFill/>
        </p:spPr>
        <p:txBody>
          <a:bodyPr lIns="91435" tIns="45718" rIns="91435" bIns="45718"/>
          <a:lstStyle/>
          <a:p>
            <a:r>
              <a:rPr lang="en-US" altLang="en-US">
                <a:ea typeface="MS PGothic" charset="-128"/>
              </a:rPr>
              <a:t>Needs 9 th criteria </a:t>
            </a:r>
          </a:p>
        </p:txBody>
      </p:sp>
    </p:spTree>
    <p:extLst>
      <p:ext uri="{BB962C8B-B14F-4D97-AF65-F5344CB8AC3E}">
        <p14:creationId xmlns:p14="http://schemas.microsoft.com/office/powerpoint/2010/main" val="102022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371600" y="1143000"/>
            <a:ext cx="4114800" cy="3086100"/>
          </a:xfrm>
          <a:ln/>
        </p:spPr>
      </p:sp>
      <p:sp>
        <p:nvSpPr>
          <p:cNvPr id="32771" name="Notes Placeholder 2"/>
          <p:cNvSpPr>
            <a:spLocks noGrp="1"/>
          </p:cNvSpPr>
          <p:nvPr>
            <p:ph type="body" idx="1"/>
          </p:nvPr>
        </p:nvSpPr>
        <p:spPr>
          <a:noFill/>
        </p:spPr>
        <p:txBody>
          <a:bodyPr/>
          <a:lstStyle/>
          <a:p>
            <a:endParaRPr lang="en-NZ" altLang="en-US">
              <a:ea typeface="MS PGothic" charset="-128"/>
            </a:endParaRPr>
          </a:p>
        </p:txBody>
      </p:sp>
      <p:sp>
        <p:nvSpPr>
          <p:cNvPr id="32772"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3C0FABC3-771B-BE42-BF72-15A5927A7313}" type="slidenum">
              <a:rPr lang="en-GB" altLang="en-US" sz="1200"/>
              <a:pPr/>
              <a:t>11</a:t>
            </a:fld>
            <a:endParaRPr lang="en-GB" altLang="en-US" sz="1200"/>
          </a:p>
        </p:txBody>
      </p:sp>
    </p:spTree>
    <p:extLst>
      <p:ext uri="{BB962C8B-B14F-4D97-AF65-F5344CB8AC3E}">
        <p14:creationId xmlns:p14="http://schemas.microsoft.com/office/powerpoint/2010/main" val="147562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42CBD8C-C2A9-EE4E-9DA6-8F0FAA48F557}" type="slidenum">
              <a:rPr lang="en-GB" altLang="en-US" sz="1200"/>
              <a:pPr/>
              <a:t>12</a:t>
            </a:fld>
            <a:endParaRPr lang="en-GB" altLang="en-US" sz="1200"/>
          </a:p>
        </p:txBody>
      </p:sp>
      <p:sp>
        <p:nvSpPr>
          <p:cNvPr id="34819" name="Rectangle 2"/>
          <p:cNvSpPr>
            <a:spLocks noGrp="1" noRot="1" noChangeAspect="1" noChangeArrowheads="1" noTextEdit="1"/>
          </p:cNvSpPr>
          <p:nvPr>
            <p:ph type="sldImg"/>
          </p:nvPr>
        </p:nvSpPr>
        <p:spPr>
          <a:xfrm>
            <a:off x="1371600" y="1143000"/>
            <a:ext cx="4114800" cy="3086100"/>
          </a:xfrm>
          <a:ln/>
        </p:spPr>
      </p:sp>
      <p:sp>
        <p:nvSpPr>
          <p:cNvPr id="34820" name="Rectangle 3"/>
          <p:cNvSpPr>
            <a:spLocks noGrp="1" noChangeArrowheads="1"/>
          </p:cNvSpPr>
          <p:nvPr>
            <p:ph type="body" idx="1"/>
          </p:nvPr>
        </p:nvSpPr>
        <p:spPr>
          <a:noFill/>
        </p:spPr>
        <p:txBody>
          <a:bodyPr/>
          <a:lstStyle/>
          <a:p>
            <a:r>
              <a:rPr lang="en-US" altLang="en-US">
                <a:ea typeface="MS PGothic" charset="-128"/>
              </a:rPr>
              <a:t>While on patent we paid about $630 a pack for fluconazole spending close to $2M a year in 2005.</a:t>
            </a:r>
          </a:p>
          <a:p>
            <a:endParaRPr lang="en-US" altLang="en-US">
              <a:ea typeface="MS PGothic" charset="-128"/>
            </a:endParaRPr>
          </a:p>
          <a:p>
            <a:r>
              <a:rPr lang="en-US" altLang="en-US">
                <a:ea typeface="MS PGothic" charset="-128"/>
              </a:rPr>
              <a:t>In 2005 we obtained a 93% price reduction.  </a:t>
            </a:r>
          </a:p>
          <a:p>
            <a:endParaRPr lang="en-US" altLang="en-US">
              <a:ea typeface="MS PGothic" charset="-128"/>
            </a:endParaRPr>
          </a:p>
          <a:p>
            <a:r>
              <a:rPr lang="en-US" altLang="en-US" b="1">
                <a:ea typeface="MS PGothic" charset="-128"/>
              </a:rPr>
              <a:t>Competition</a:t>
            </a:r>
            <a:r>
              <a:rPr lang="en-US" altLang="en-US">
                <a:ea typeface="MS PGothic" charset="-128"/>
              </a:rPr>
              <a:t> has continued into the second tender when we achieved a further 55% off now $13.34 a pack</a:t>
            </a:r>
          </a:p>
          <a:p>
            <a:endParaRPr lang="en-US" altLang="en-US">
              <a:ea typeface="MS PGothic" charset="-128"/>
            </a:endParaRPr>
          </a:p>
          <a:p>
            <a:r>
              <a:rPr lang="en-US" altLang="en-US">
                <a:ea typeface="MS PGothic" charset="-128"/>
              </a:rPr>
              <a:t>This year we expect to spend $100,000</a:t>
            </a:r>
          </a:p>
          <a:p>
            <a:endParaRPr lang="en-US" altLang="en-US">
              <a:ea typeface="MS PGothic" charset="-128"/>
            </a:endParaRPr>
          </a:p>
          <a:p>
            <a:r>
              <a:rPr lang="en-US" altLang="en-US">
                <a:ea typeface="MS PGothic" charset="-128"/>
              </a:rPr>
              <a:t>So within 4 years = savings of $1.9M have been generated as a result of generics.</a:t>
            </a:r>
          </a:p>
          <a:p>
            <a:endParaRPr lang="en-US" altLang="en-US">
              <a:ea typeface="MS PGothic" charset="-128"/>
            </a:endParaRPr>
          </a:p>
          <a:p>
            <a:r>
              <a:rPr lang="en-US" altLang="en-US" b="1">
                <a:ea typeface="MS PGothic" charset="-128"/>
              </a:rPr>
              <a:t>Generics are not just important to PHARMAC</a:t>
            </a:r>
            <a:r>
              <a:rPr lang="en-US" altLang="en-US">
                <a:ea typeface="MS PGothic" charset="-128"/>
              </a:rPr>
              <a:t>.  </a:t>
            </a:r>
          </a:p>
          <a:p>
            <a:pPr>
              <a:buFontTx/>
              <a:buChar char="•"/>
            </a:pPr>
            <a:r>
              <a:rPr lang="en-US" altLang="en-US" i="1">
                <a:ea typeface="MS PGothic" charset="-128"/>
              </a:rPr>
              <a:t>Other countries are also very interested.  </a:t>
            </a:r>
          </a:p>
          <a:p>
            <a:pPr>
              <a:buFontTx/>
              <a:buChar char="•"/>
            </a:pPr>
            <a:endParaRPr lang="en-US" altLang="en-US" i="1">
              <a:ea typeface="MS PGothic" charset="-128"/>
            </a:endParaRPr>
          </a:p>
          <a:p>
            <a:pPr>
              <a:buFontTx/>
              <a:buChar char="•"/>
            </a:pPr>
            <a:r>
              <a:rPr lang="en-US" altLang="en-US" b="1">
                <a:ea typeface="MS PGothic" charset="-128"/>
              </a:rPr>
              <a:t>Let’s look at what is happening elsewhere…</a:t>
            </a:r>
          </a:p>
          <a:p>
            <a:endParaRPr lang="en-NZ" altLang="en-US" b="1">
              <a:ea typeface="MS PGothic" charset="-128"/>
            </a:endParaRPr>
          </a:p>
        </p:txBody>
      </p:sp>
    </p:spTree>
    <p:extLst>
      <p:ext uri="{BB962C8B-B14F-4D97-AF65-F5344CB8AC3E}">
        <p14:creationId xmlns:p14="http://schemas.microsoft.com/office/powerpoint/2010/main" val="58448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noFill/>
        </p:spPr>
        <p:txBody>
          <a:bodyPr/>
          <a:lstStyle/>
          <a:p>
            <a:r>
              <a:rPr lang="en-NZ" altLang="en-US">
                <a:ea typeface="MS PGothic" charset="-128"/>
              </a:rPr>
              <a:t>This highlights our ‘relative’ assessment of treatments and how the budget is applied. I think this is a key slide for the iHEA audience</a:t>
            </a:r>
          </a:p>
          <a:p>
            <a:endParaRPr lang="en-NZ" altLang="en-US">
              <a:ea typeface="MS PGothic" charset="-128"/>
            </a:endParaRPr>
          </a:p>
          <a:p>
            <a:r>
              <a:rPr lang="en-NZ" altLang="en-US">
                <a:ea typeface="MS PGothic" charset="-128"/>
              </a:rPr>
              <a:t>Fictitious set of drugs. </a:t>
            </a:r>
          </a:p>
          <a:p>
            <a:r>
              <a:rPr lang="en-NZ" altLang="en-US" b="1">
                <a:ea typeface="MS PGothic" charset="-128"/>
              </a:rPr>
              <a:t>Colomab</a:t>
            </a:r>
            <a:r>
              <a:rPr lang="en-NZ" altLang="en-US">
                <a:ea typeface="MS PGothic" charset="-128"/>
              </a:rPr>
              <a:t> overcomes PTAC ranking on high CUA result. </a:t>
            </a:r>
          </a:p>
          <a:p>
            <a:r>
              <a:rPr lang="en-NZ" altLang="en-US" b="1">
                <a:ea typeface="MS PGothic" charset="-128"/>
              </a:rPr>
              <a:t>Rheumatol </a:t>
            </a:r>
            <a:r>
              <a:rPr lang="en-NZ" altLang="en-US">
                <a:ea typeface="MS PGothic" charset="-128"/>
              </a:rPr>
              <a:t>pushed up because of its high Māori health need. </a:t>
            </a:r>
          </a:p>
          <a:p>
            <a:r>
              <a:rPr lang="en-NZ" altLang="en-US" b="1">
                <a:ea typeface="MS PGothic" charset="-128"/>
              </a:rPr>
              <a:t>Typhoid vaccine </a:t>
            </a:r>
            <a:r>
              <a:rPr lang="en-NZ" altLang="en-US">
                <a:ea typeface="MS PGothic" charset="-128"/>
              </a:rPr>
              <a:t>moved up by government priorities. </a:t>
            </a:r>
          </a:p>
          <a:p>
            <a:r>
              <a:rPr lang="en-NZ" altLang="en-US" b="1">
                <a:ea typeface="MS PGothic" charset="-128"/>
              </a:rPr>
              <a:t>Metoogrel</a:t>
            </a:r>
            <a:r>
              <a:rPr lang="en-NZ" altLang="en-US">
                <a:ea typeface="MS PGothic" charset="-128"/>
              </a:rPr>
              <a:t> pushed down by low health need given large number of other options. </a:t>
            </a:r>
          </a:p>
          <a:p>
            <a:r>
              <a:rPr lang="en-NZ" altLang="en-US" b="1">
                <a:ea typeface="MS PGothic" charset="-128"/>
              </a:rPr>
              <a:t>Tagagliptin</a:t>
            </a:r>
            <a:r>
              <a:rPr lang="en-NZ" altLang="en-US">
                <a:ea typeface="MS PGothic" charset="-128"/>
              </a:rPr>
              <a:t> not moved up despite Māori health need and government priorities due to poor CUA result and PTAC recommendation.</a:t>
            </a:r>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BD3DE229-76DC-A24A-8A9B-A78DD9E966BE}" type="slidenum">
              <a:rPr lang="en-GB" altLang="en-US" sz="1200"/>
              <a:pPr/>
              <a:t>13</a:t>
            </a:fld>
            <a:endParaRPr lang="en-GB" altLang="en-US" sz="1200"/>
          </a:p>
        </p:txBody>
      </p:sp>
    </p:spTree>
    <p:extLst>
      <p:ext uri="{BB962C8B-B14F-4D97-AF65-F5344CB8AC3E}">
        <p14:creationId xmlns:p14="http://schemas.microsoft.com/office/powerpoint/2010/main" val="85487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81750F-0976-6041-A4EF-6BA58C95581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92809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1750F-0976-6041-A4EF-6BA58C95581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62443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1750F-0976-6041-A4EF-6BA58C95581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88833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1750F-0976-6041-A4EF-6BA58C95581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214094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1750F-0976-6041-A4EF-6BA58C95581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70866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81750F-0976-6041-A4EF-6BA58C95581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34867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81750F-0976-6041-A4EF-6BA58C955813}" type="datetimeFigureOut">
              <a:rPr lang="en-US" smtClean="0"/>
              <a:t>3/6/17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42889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81750F-0976-6041-A4EF-6BA58C955813}" type="datetimeFigureOut">
              <a:rPr lang="en-US" smtClean="0"/>
              <a:t>3/6/17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51877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1750F-0976-6041-A4EF-6BA58C955813}" type="datetimeFigureOut">
              <a:rPr lang="en-US" smtClean="0"/>
              <a:t>3/6/17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08614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1750F-0976-6041-A4EF-6BA58C95581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1727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1750F-0976-6041-A4EF-6BA58C95581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969C-7BC0-B04C-84D6-9CC644036019}" type="slidenum">
              <a:rPr lang="en-US" smtClean="0"/>
              <a:t>‹#›</a:t>
            </a:fld>
            <a:endParaRPr lang="en-US"/>
          </a:p>
        </p:txBody>
      </p:sp>
    </p:spTree>
    <p:extLst>
      <p:ext uri="{BB962C8B-B14F-4D97-AF65-F5344CB8AC3E}">
        <p14:creationId xmlns:p14="http://schemas.microsoft.com/office/powerpoint/2010/main" val="14379281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1750F-0976-6041-A4EF-6BA58C955813}" type="datetimeFigureOut">
              <a:rPr lang="en-US" smtClean="0"/>
              <a:t>3/6/17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1969C-7BC0-B04C-84D6-9CC644036019}" type="slidenum">
              <a:rPr lang="en-US" smtClean="0"/>
              <a:t>‹#›</a:t>
            </a:fld>
            <a:endParaRPr lang="en-US"/>
          </a:p>
        </p:txBody>
      </p:sp>
    </p:spTree>
    <p:extLst>
      <p:ext uri="{BB962C8B-B14F-4D97-AF65-F5344CB8AC3E}">
        <p14:creationId xmlns:p14="http://schemas.microsoft.com/office/powerpoint/2010/main" val="17759062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oleObject" Target="../embeddings/oleObject2.bin"/><Relationship Id="rId6" Type="http://schemas.openxmlformats.org/officeDocument/2006/relationships/image" Target="../media/image7.emf"/><Relationship Id="rId7" Type="http://schemas.openxmlformats.org/officeDocument/2006/relationships/oleObject" Target="../embeddings/oleObject3.bin"/><Relationship Id="rId8" Type="http://schemas.openxmlformats.org/officeDocument/2006/relationships/image" Target="../media/image8.emf"/><Relationship Id="rId9" Type="http://schemas.openxmlformats.org/officeDocument/2006/relationships/oleObject" Target="../embeddings/oleObject4.bin"/><Relationship Id="rId10"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669" y="478088"/>
            <a:ext cx="7886700" cy="2104691"/>
          </a:xfrm>
        </p:spPr>
        <p:txBody>
          <a:bodyPr/>
          <a:lstStyle/>
          <a:p>
            <a:pPr marL="0" indent="0" algn="ctr">
              <a:buNone/>
            </a:pPr>
            <a:r>
              <a:rPr lang="en-US" b="1" dirty="0">
                <a:solidFill>
                  <a:srgbClr val="C13F00"/>
                </a:solidFill>
                <a:latin typeface="Lato" charset="0"/>
              </a:rPr>
              <a:t>What’s In, What’s Out?</a:t>
            </a:r>
            <a:br>
              <a:rPr lang="en-US" b="1" dirty="0">
                <a:solidFill>
                  <a:srgbClr val="C13F00"/>
                </a:solidFill>
                <a:latin typeface="Lato" charset="0"/>
              </a:rPr>
            </a:br>
            <a:r>
              <a:rPr lang="en-US" b="1" dirty="0">
                <a:solidFill>
                  <a:srgbClr val="C13F00"/>
                </a:solidFill>
                <a:latin typeface="Lato" charset="0"/>
              </a:rPr>
              <a:t>Designing and Adjusting Health Benefits Plans for Universal Health Coverage </a:t>
            </a:r>
            <a:endParaRPr lang="en-US" dirty="0"/>
          </a:p>
          <a:p>
            <a:pPr marL="0" indent="0" algn="ctr">
              <a:buNone/>
            </a:pPr>
            <a:r>
              <a:rPr lang="en-US" sz="2000" i="1" dirty="0" smtClean="0">
                <a:latin typeface="Lato" charset="0"/>
              </a:rPr>
              <a:t>6</a:t>
            </a:r>
            <a:r>
              <a:rPr lang="en-US" sz="2000" i="1" baseline="30000" dirty="0" smtClean="0">
                <a:latin typeface="Lato" charset="0"/>
              </a:rPr>
              <a:t>th</a:t>
            </a:r>
            <a:r>
              <a:rPr lang="en-US" sz="2000" i="1" dirty="0" smtClean="0">
                <a:latin typeface="Lato" charset="0"/>
              </a:rPr>
              <a:t>-9</a:t>
            </a:r>
            <a:r>
              <a:rPr lang="en-US" sz="2000" i="1" baseline="30000" dirty="0" smtClean="0">
                <a:latin typeface="Lato" charset="0"/>
              </a:rPr>
              <a:t>th</a:t>
            </a:r>
            <a:r>
              <a:rPr lang="en-US" sz="2000" i="1" dirty="0" smtClean="0">
                <a:latin typeface="Lato" charset="0"/>
              </a:rPr>
              <a:t> March 2017 </a:t>
            </a:r>
          </a:p>
          <a:p>
            <a:pPr marL="0" indent="0" algn="ctr">
              <a:buNone/>
            </a:pPr>
            <a:r>
              <a:rPr lang="en-US" sz="2000" i="1" dirty="0" smtClean="0">
                <a:latin typeface="Lato" charset="0"/>
              </a:rPr>
              <a:t>Sheraton </a:t>
            </a:r>
            <a:r>
              <a:rPr lang="en-US" sz="2000" i="1" dirty="0">
                <a:latin typeface="Lato" charset="0"/>
              </a:rPr>
              <a:t>Pretoria, South Africa </a:t>
            </a:r>
            <a:endParaRPr lang="en-US" dirty="0"/>
          </a:p>
          <a:p>
            <a:endParaRPr lang="en-US" dirty="0"/>
          </a:p>
        </p:txBody>
      </p:sp>
      <p:sp>
        <p:nvSpPr>
          <p:cNvPr id="4" name="Subtitle 2"/>
          <p:cNvSpPr txBox="1">
            <a:spLocks/>
          </p:cNvSpPr>
          <p:nvPr/>
        </p:nvSpPr>
        <p:spPr>
          <a:xfrm>
            <a:off x="546100" y="4051244"/>
            <a:ext cx="7847012" cy="148907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Aft>
                <a:spcPts val="0"/>
              </a:spcAft>
              <a:defRPr/>
            </a:pPr>
            <a:r>
              <a:rPr lang="en-ZA" sz="1600" b="1" dirty="0" smtClean="0">
                <a:solidFill>
                  <a:prstClr val="black"/>
                </a:solidFill>
              </a:rPr>
              <a:t>Tommy Wilkinson, </a:t>
            </a:r>
            <a:r>
              <a:rPr lang="en-ZA" sz="1600" i="1" dirty="0" err="1" smtClean="0">
                <a:solidFill>
                  <a:prstClr val="black"/>
                </a:solidFill>
              </a:rPr>
              <a:t>BPharm</a:t>
            </a:r>
            <a:r>
              <a:rPr lang="en-ZA" sz="1600" i="1" dirty="0" smtClean="0">
                <a:solidFill>
                  <a:prstClr val="black"/>
                </a:solidFill>
              </a:rPr>
              <a:t>, MSc</a:t>
            </a:r>
          </a:p>
          <a:p>
            <a:pPr algn="r" fontAlgn="auto">
              <a:spcAft>
                <a:spcPts val="0"/>
              </a:spcAft>
              <a:defRPr/>
            </a:pPr>
            <a:r>
              <a:rPr lang="en-ZA" sz="1600" dirty="0" smtClean="0">
                <a:solidFill>
                  <a:prstClr val="black"/>
                </a:solidFill>
              </a:rPr>
              <a:t>Senior Technical Advisor</a:t>
            </a:r>
          </a:p>
          <a:p>
            <a:pPr algn="r" fontAlgn="auto">
              <a:spcAft>
                <a:spcPts val="0"/>
              </a:spcAft>
              <a:defRPr/>
            </a:pPr>
            <a:r>
              <a:rPr lang="en-ZA" sz="1600" dirty="0" smtClean="0">
                <a:solidFill>
                  <a:prstClr val="black"/>
                </a:solidFill>
              </a:rPr>
              <a:t>PRICELESS SA, Wits School of Public Health, Johannesburg, South Africa</a:t>
            </a:r>
          </a:p>
          <a:p>
            <a:pPr algn="r" fontAlgn="auto">
              <a:spcAft>
                <a:spcPts val="0"/>
              </a:spcAft>
              <a:defRPr/>
            </a:pPr>
            <a:r>
              <a:rPr lang="en-ZA" sz="1600" dirty="0" smtClean="0">
                <a:solidFill>
                  <a:prstClr val="black"/>
                </a:solidFill>
              </a:rPr>
              <a:t>Email: tommy.d.wilkinson@gmail.com</a:t>
            </a:r>
          </a:p>
          <a:p>
            <a:pPr fontAlgn="auto">
              <a:spcAft>
                <a:spcPts val="0"/>
              </a:spcAft>
              <a:defRPr/>
            </a:pPr>
            <a:endParaRPr lang="en-ZA" sz="2000" dirty="0" smtClean="0">
              <a:solidFill>
                <a:prstClr val="black"/>
              </a:solidFill>
            </a:endParaRPr>
          </a:p>
          <a:p>
            <a:pPr fontAlgn="auto">
              <a:spcAft>
                <a:spcPts val="0"/>
              </a:spcAft>
              <a:defRPr/>
            </a:pPr>
            <a:endParaRPr lang="en-ZA" sz="2000" dirty="0" smtClean="0">
              <a:solidFill>
                <a:prstClr val="black"/>
              </a:solidFill>
            </a:endParaRPr>
          </a:p>
          <a:p>
            <a:pPr fontAlgn="auto">
              <a:spcAft>
                <a:spcPts val="0"/>
              </a:spcAft>
              <a:defRPr/>
            </a:pPr>
            <a:endParaRPr lang="en-ZA" sz="2000" dirty="0" smtClean="0">
              <a:solidFill>
                <a:prstClr val="black"/>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369" y="5757363"/>
            <a:ext cx="1897810" cy="87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5965909"/>
            <a:ext cx="2227763" cy="53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5584825"/>
            <a:ext cx="143351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66423" y="2730929"/>
            <a:ext cx="7923756" cy="1107996"/>
          </a:xfrm>
          <a:prstGeom prst="rect">
            <a:avLst/>
          </a:prstGeom>
          <a:noFill/>
        </p:spPr>
        <p:txBody>
          <a:bodyPr wrap="square" rtlCol="0">
            <a:spAutoFit/>
          </a:bodyPr>
          <a:lstStyle/>
          <a:p>
            <a:r>
              <a:rPr lang="en-US" sz="2200" b="1" dirty="0" smtClean="0"/>
              <a:t>Module 2: </a:t>
            </a:r>
          </a:p>
          <a:p>
            <a:r>
              <a:rPr lang="en-US" sz="2200" b="1" dirty="0" smtClean="0"/>
              <a:t>Methods for the Development and Adjustment of HBP </a:t>
            </a:r>
          </a:p>
          <a:p>
            <a:r>
              <a:rPr lang="en-US" sz="2200" i="1" dirty="0" smtClean="0"/>
              <a:t>Decision rules in an end-to-end HTA system: New Zealand </a:t>
            </a:r>
            <a:endParaRPr lang="en-US" sz="2200" i="1" dirty="0"/>
          </a:p>
        </p:txBody>
      </p:sp>
      <p:sp>
        <p:nvSpPr>
          <p:cNvPr id="9" name="TextBox 8"/>
          <p:cNvSpPr txBox="1"/>
          <p:nvPr/>
        </p:nvSpPr>
        <p:spPr>
          <a:xfrm>
            <a:off x="3673643" y="5510407"/>
            <a:ext cx="5630779" cy="307777"/>
          </a:xfrm>
          <a:prstGeom prst="rect">
            <a:avLst/>
          </a:prstGeom>
          <a:noFill/>
        </p:spPr>
        <p:txBody>
          <a:bodyPr wrap="square" rtlCol="0">
            <a:spAutoFit/>
          </a:bodyPr>
          <a:lstStyle/>
          <a:p>
            <a:r>
              <a:rPr lang="en-US" sz="1400" i="1" dirty="0" smtClean="0"/>
              <a:t>Acknowledgement: Sarah </a:t>
            </a:r>
            <a:r>
              <a:rPr lang="en-US" sz="1400" i="1" dirty="0" err="1" smtClean="0"/>
              <a:t>Fitt</a:t>
            </a:r>
            <a:r>
              <a:rPr lang="en-US" sz="1400" i="1" dirty="0" smtClean="0"/>
              <a:t>, Director of Operations, PHARMAC</a:t>
            </a:r>
            <a:endParaRPr lang="en-US" sz="1400" i="1" dirty="0"/>
          </a:p>
        </p:txBody>
      </p:sp>
    </p:spTree>
    <p:extLst>
      <p:ext uri="{BB962C8B-B14F-4D97-AF65-F5344CB8AC3E}">
        <p14:creationId xmlns:p14="http://schemas.microsoft.com/office/powerpoint/2010/main" val="210756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651" y="620713"/>
            <a:ext cx="8802006" cy="647700"/>
          </a:xfrm>
        </p:spPr>
        <p:txBody>
          <a:bodyPr>
            <a:normAutofit fontScale="90000"/>
          </a:bodyPr>
          <a:lstStyle/>
          <a:p>
            <a:r>
              <a:rPr lang="en-GB" altLang="en-US" dirty="0" smtClean="0"/>
              <a:t>The original nine (pre 2017):</a:t>
            </a:r>
            <a:endParaRPr lang="en-US" altLang="en-US" dirty="0"/>
          </a:p>
        </p:txBody>
      </p:sp>
      <p:sp>
        <p:nvSpPr>
          <p:cNvPr id="9219" name="Rectangle 3"/>
          <p:cNvSpPr>
            <a:spLocks noGrp="1" noChangeArrowheads="1"/>
          </p:cNvSpPr>
          <p:nvPr>
            <p:ph idx="1"/>
          </p:nvPr>
        </p:nvSpPr>
        <p:spPr>
          <a:xfrm>
            <a:off x="609600" y="1412877"/>
            <a:ext cx="8305800" cy="4919663"/>
          </a:xfrm>
        </p:spPr>
        <p:txBody>
          <a:bodyPr>
            <a:normAutofit lnSpcReduction="10000"/>
          </a:bodyPr>
          <a:lstStyle/>
          <a:p>
            <a:pPr marL="690563" indent="-419100">
              <a:lnSpc>
                <a:spcPct val="120000"/>
              </a:lnSpc>
              <a:spcAft>
                <a:spcPct val="20000"/>
              </a:spcAft>
              <a:buClr>
                <a:schemeClr val="tx1"/>
              </a:buClr>
              <a:buFont typeface="Times" charset="0"/>
              <a:buAutoNum type="arabicPeriod"/>
            </a:pPr>
            <a:r>
              <a:rPr lang="en-GB" altLang="en-US" sz="2000" dirty="0"/>
              <a:t>Health needs of eligible people</a:t>
            </a:r>
          </a:p>
          <a:p>
            <a:pPr marL="690563" indent="-419100">
              <a:lnSpc>
                <a:spcPct val="120000"/>
              </a:lnSpc>
              <a:spcAft>
                <a:spcPct val="20000"/>
              </a:spcAft>
              <a:buClr>
                <a:schemeClr val="tx1"/>
              </a:buClr>
              <a:buFont typeface="Times" charset="0"/>
              <a:buAutoNum type="arabicPeriod"/>
            </a:pPr>
            <a:r>
              <a:rPr lang="en-GB" altLang="en-US" sz="2000" dirty="0"/>
              <a:t>Health needs of Maori and Pacific peoples</a:t>
            </a:r>
          </a:p>
          <a:p>
            <a:pPr marL="690563" indent="-419100">
              <a:lnSpc>
                <a:spcPct val="120000"/>
              </a:lnSpc>
              <a:spcAft>
                <a:spcPct val="20000"/>
              </a:spcAft>
              <a:buClr>
                <a:schemeClr val="tx1"/>
              </a:buClr>
              <a:buFont typeface="Times" charset="0"/>
              <a:buAutoNum type="arabicPeriod"/>
            </a:pPr>
            <a:r>
              <a:rPr lang="en-GB" altLang="en-US" sz="2000" dirty="0"/>
              <a:t>Availability and suitability of existing treatment</a:t>
            </a:r>
          </a:p>
          <a:p>
            <a:pPr marL="690563" indent="-419100">
              <a:lnSpc>
                <a:spcPct val="120000"/>
              </a:lnSpc>
              <a:spcAft>
                <a:spcPct val="20000"/>
              </a:spcAft>
              <a:buClr>
                <a:schemeClr val="tx1"/>
              </a:buClr>
              <a:buFont typeface="Times" charset="0"/>
              <a:buAutoNum type="arabicPeriod"/>
            </a:pPr>
            <a:r>
              <a:rPr lang="en-GB" altLang="en-US" sz="2000" dirty="0"/>
              <a:t>Clinical benefits and risks</a:t>
            </a:r>
          </a:p>
          <a:p>
            <a:pPr marL="690563" indent="-419100">
              <a:lnSpc>
                <a:spcPct val="120000"/>
              </a:lnSpc>
              <a:spcAft>
                <a:spcPct val="20000"/>
              </a:spcAft>
              <a:buClr>
                <a:schemeClr val="tx1"/>
              </a:buClr>
              <a:buFont typeface="Times" charset="0"/>
              <a:buAutoNum type="arabicPeriod"/>
            </a:pPr>
            <a:r>
              <a:rPr lang="en-GB" altLang="en-US" sz="2000" dirty="0"/>
              <a:t>Cost-effectiveness </a:t>
            </a:r>
          </a:p>
          <a:p>
            <a:pPr marL="690563" indent="-419100">
              <a:lnSpc>
                <a:spcPct val="120000"/>
              </a:lnSpc>
              <a:spcAft>
                <a:spcPct val="20000"/>
              </a:spcAft>
              <a:buClr>
                <a:schemeClr val="tx1"/>
              </a:buClr>
              <a:buFont typeface="Times" charset="0"/>
              <a:buAutoNum type="arabicPeriod"/>
            </a:pPr>
            <a:r>
              <a:rPr lang="en-GB" altLang="en-US" sz="2000" dirty="0"/>
              <a:t>Overall budgetary impact </a:t>
            </a:r>
          </a:p>
          <a:p>
            <a:pPr marL="690563" indent="-419100">
              <a:lnSpc>
                <a:spcPct val="120000"/>
              </a:lnSpc>
              <a:spcAft>
                <a:spcPct val="20000"/>
              </a:spcAft>
              <a:buClr>
                <a:schemeClr val="tx1"/>
              </a:buClr>
              <a:buFont typeface="Times" charset="0"/>
              <a:buAutoNum type="arabicPeriod"/>
            </a:pPr>
            <a:r>
              <a:rPr lang="en-GB" altLang="en-US" sz="2000" dirty="0"/>
              <a:t>Direct cost to health service users</a:t>
            </a:r>
          </a:p>
          <a:p>
            <a:pPr marL="690563" indent="-419100">
              <a:lnSpc>
                <a:spcPct val="120000"/>
              </a:lnSpc>
              <a:spcAft>
                <a:spcPct val="20000"/>
              </a:spcAft>
              <a:buClr>
                <a:schemeClr val="tx1"/>
              </a:buClr>
              <a:buFont typeface="Times" charset="0"/>
              <a:buAutoNum type="arabicPeriod"/>
            </a:pPr>
            <a:r>
              <a:rPr lang="en-GB" altLang="en-US" sz="2000" dirty="0"/>
              <a:t>Government priorities for health funding/Government objectives</a:t>
            </a:r>
          </a:p>
          <a:p>
            <a:pPr marL="690563" indent="-419100">
              <a:lnSpc>
                <a:spcPct val="120000"/>
              </a:lnSpc>
              <a:spcAft>
                <a:spcPct val="20000"/>
              </a:spcAft>
              <a:buClr>
                <a:schemeClr val="tx1"/>
              </a:buClr>
              <a:buFont typeface="Times" charset="0"/>
              <a:buAutoNum type="arabicPeriod"/>
            </a:pPr>
            <a:r>
              <a:rPr lang="en-GB" altLang="en-US" sz="2000" dirty="0"/>
              <a:t>Other criteria (with appropriate consultation)</a:t>
            </a:r>
          </a:p>
          <a:p>
            <a:pPr marL="690563" indent="-419100">
              <a:spcAft>
                <a:spcPct val="20000"/>
              </a:spcAft>
            </a:pPr>
            <a:endParaRPr lang="en-US" altLang="en-US" sz="2000" dirty="0"/>
          </a:p>
        </p:txBody>
      </p:sp>
      <p:sp>
        <p:nvSpPr>
          <p:cNvPr id="2" name="Rectangle 1"/>
          <p:cNvSpPr/>
          <p:nvPr/>
        </p:nvSpPr>
        <p:spPr>
          <a:xfrm>
            <a:off x="755651" y="3450771"/>
            <a:ext cx="3380920" cy="544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901702" y="3995057"/>
            <a:ext cx="3380920" cy="544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1499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8650" y="365126"/>
            <a:ext cx="8515350" cy="1325563"/>
          </a:xfrm>
        </p:spPr>
        <p:txBody>
          <a:bodyPr/>
          <a:lstStyle/>
          <a:p>
            <a:r>
              <a:rPr lang="en-NZ" altLang="en-US"/>
              <a:t>Expenditure management strategies at PHARMAC</a:t>
            </a:r>
            <a:endParaRPr lang="en-US" altLang="en-US" dirty="0"/>
          </a:p>
        </p:txBody>
      </p:sp>
      <p:sp>
        <p:nvSpPr>
          <p:cNvPr id="10243" name="Rectangle 3"/>
          <p:cNvSpPr>
            <a:spLocks noGrp="1" noChangeArrowheads="1"/>
          </p:cNvSpPr>
          <p:nvPr>
            <p:ph idx="1"/>
          </p:nvPr>
        </p:nvSpPr>
        <p:spPr/>
        <p:txBody>
          <a:bodyPr>
            <a:normAutofit lnSpcReduction="10000"/>
          </a:bodyPr>
          <a:lstStyle/>
          <a:p>
            <a:pPr>
              <a:lnSpc>
                <a:spcPct val="80000"/>
              </a:lnSpc>
              <a:buClr>
                <a:schemeClr val="tx1"/>
              </a:buClr>
              <a:buFontTx/>
              <a:buChar char="•"/>
            </a:pPr>
            <a:r>
              <a:rPr lang="en-NZ" altLang="en-US"/>
              <a:t>Negotiation and Bundling</a:t>
            </a:r>
          </a:p>
          <a:p>
            <a:pPr>
              <a:lnSpc>
                <a:spcPct val="80000"/>
              </a:lnSpc>
              <a:buClr>
                <a:schemeClr val="tx1"/>
              </a:buClr>
              <a:buFontTx/>
              <a:buChar char="•"/>
            </a:pPr>
            <a:endParaRPr lang="en-NZ" altLang="en-US"/>
          </a:p>
          <a:p>
            <a:pPr>
              <a:lnSpc>
                <a:spcPct val="80000"/>
              </a:lnSpc>
              <a:buClr>
                <a:schemeClr val="tx1"/>
              </a:buClr>
              <a:buFontTx/>
              <a:buChar char="•"/>
            </a:pPr>
            <a:r>
              <a:rPr lang="en-NZ" altLang="en-US"/>
              <a:t>Expenditure caps – can have up to a 100% rebate </a:t>
            </a:r>
          </a:p>
          <a:p>
            <a:pPr>
              <a:lnSpc>
                <a:spcPct val="80000"/>
              </a:lnSpc>
              <a:buClr>
                <a:schemeClr val="tx1"/>
              </a:buClr>
              <a:buFontTx/>
              <a:buChar char="•"/>
            </a:pPr>
            <a:endParaRPr lang="en-NZ" altLang="en-US"/>
          </a:p>
          <a:p>
            <a:pPr>
              <a:lnSpc>
                <a:spcPct val="80000"/>
              </a:lnSpc>
              <a:buClr>
                <a:schemeClr val="tx1"/>
              </a:buClr>
              <a:buFontTx/>
              <a:buChar char="•"/>
            </a:pPr>
            <a:r>
              <a:rPr lang="en-NZ" altLang="en-US"/>
              <a:t>Rebates – 2012 -17% of expenditure was rebated </a:t>
            </a:r>
          </a:p>
          <a:p>
            <a:pPr>
              <a:lnSpc>
                <a:spcPct val="80000"/>
              </a:lnSpc>
              <a:buClr>
                <a:schemeClr val="tx1"/>
              </a:buClr>
              <a:buFontTx/>
              <a:buChar char="•"/>
            </a:pPr>
            <a:endParaRPr lang="en-NZ" altLang="en-US"/>
          </a:p>
          <a:p>
            <a:pPr>
              <a:lnSpc>
                <a:spcPct val="80000"/>
              </a:lnSpc>
              <a:buClr>
                <a:schemeClr val="tx1"/>
              </a:buClr>
              <a:buFontTx/>
              <a:buChar char="•"/>
            </a:pPr>
            <a:r>
              <a:rPr lang="en-NZ" altLang="en-US"/>
              <a:t>Reference pricing</a:t>
            </a:r>
          </a:p>
          <a:p>
            <a:pPr>
              <a:lnSpc>
                <a:spcPct val="80000"/>
              </a:lnSpc>
              <a:buClr>
                <a:schemeClr val="tx1"/>
              </a:buClr>
              <a:buFontTx/>
              <a:buChar char="•"/>
            </a:pPr>
            <a:endParaRPr lang="en-NZ" altLang="en-US"/>
          </a:p>
          <a:p>
            <a:pPr>
              <a:lnSpc>
                <a:spcPct val="80000"/>
              </a:lnSpc>
              <a:buClr>
                <a:schemeClr val="tx1"/>
              </a:buClr>
              <a:buFontTx/>
              <a:buChar char="•"/>
            </a:pPr>
            <a:r>
              <a:rPr lang="en-NZ" altLang="en-US"/>
              <a:t>Tendering – generics 70% of volume and 30% of expenditure</a:t>
            </a:r>
          </a:p>
          <a:p>
            <a:pPr>
              <a:lnSpc>
                <a:spcPct val="80000"/>
              </a:lnSpc>
              <a:buClr>
                <a:schemeClr val="tx1"/>
              </a:buClr>
              <a:buFontTx/>
              <a:buChar char="•"/>
            </a:pPr>
            <a:endParaRPr lang="en-NZ" altLang="en-US"/>
          </a:p>
          <a:p>
            <a:pPr>
              <a:lnSpc>
                <a:spcPct val="80000"/>
              </a:lnSpc>
              <a:buFont typeface="Times" charset="0"/>
              <a:buNone/>
            </a:pPr>
            <a:endParaRPr lang="en-US" altLang="en-US"/>
          </a:p>
        </p:txBody>
      </p:sp>
    </p:spTree>
    <p:extLst>
      <p:ext uri="{BB962C8B-B14F-4D97-AF65-F5344CB8AC3E}">
        <p14:creationId xmlns:p14="http://schemas.microsoft.com/office/powerpoint/2010/main" val="1480978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199"/>
          <p:cNvSpPr>
            <a:spLocks noGrp="1" noChangeArrowheads="1"/>
          </p:cNvSpPr>
          <p:nvPr/>
        </p:nvSpPr>
        <p:spPr bwMode="auto">
          <a:xfrm>
            <a:off x="539752" y="333375"/>
            <a:ext cx="8208963"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sz="2800" dirty="0"/>
              <a:t>Fluconazole 200 mg capsules  </a:t>
            </a:r>
          </a:p>
        </p:txBody>
      </p:sp>
      <p:sp>
        <p:nvSpPr>
          <p:cNvPr id="12291" name="Rectangle 200"/>
          <p:cNvSpPr>
            <a:spLocks noChangeArrowheads="1"/>
          </p:cNvSpPr>
          <p:nvPr/>
        </p:nvSpPr>
        <p:spPr bwMode="auto">
          <a:xfrm>
            <a:off x="371477" y="1814515"/>
            <a:ext cx="8277225" cy="40481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en-US"/>
          </a:p>
        </p:txBody>
      </p:sp>
      <p:sp>
        <p:nvSpPr>
          <p:cNvPr id="12292" name="Rectangle 201"/>
          <p:cNvSpPr>
            <a:spLocks noChangeArrowheads="1"/>
          </p:cNvSpPr>
          <p:nvPr/>
        </p:nvSpPr>
        <p:spPr bwMode="auto">
          <a:xfrm>
            <a:off x="1190625" y="2109790"/>
            <a:ext cx="73723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en-US"/>
          </a:p>
        </p:txBody>
      </p:sp>
      <p:sp>
        <p:nvSpPr>
          <p:cNvPr id="12293" name="Line 202"/>
          <p:cNvSpPr>
            <a:spLocks noChangeShapeType="1"/>
          </p:cNvSpPr>
          <p:nvPr/>
        </p:nvSpPr>
        <p:spPr bwMode="auto">
          <a:xfrm>
            <a:off x="1190625" y="4967288"/>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Line 203"/>
          <p:cNvSpPr>
            <a:spLocks noChangeShapeType="1"/>
          </p:cNvSpPr>
          <p:nvPr/>
        </p:nvSpPr>
        <p:spPr bwMode="auto">
          <a:xfrm>
            <a:off x="1190625" y="4729163"/>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Line 204"/>
          <p:cNvSpPr>
            <a:spLocks noChangeShapeType="1"/>
          </p:cNvSpPr>
          <p:nvPr/>
        </p:nvSpPr>
        <p:spPr bwMode="auto">
          <a:xfrm>
            <a:off x="1190625" y="4491038"/>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Line 205"/>
          <p:cNvSpPr>
            <a:spLocks noChangeShapeType="1"/>
          </p:cNvSpPr>
          <p:nvPr/>
        </p:nvSpPr>
        <p:spPr bwMode="auto">
          <a:xfrm>
            <a:off x="1190625" y="4252913"/>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 name="Line 206"/>
          <p:cNvSpPr>
            <a:spLocks noChangeShapeType="1"/>
          </p:cNvSpPr>
          <p:nvPr/>
        </p:nvSpPr>
        <p:spPr bwMode="auto">
          <a:xfrm>
            <a:off x="1196975" y="4014788"/>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Line 207"/>
          <p:cNvSpPr>
            <a:spLocks noChangeShapeType="1"/>
          </p:cNvSpPr>
          <p:nvPr/>
        </p:nvSpPr>
        <p:spPr bwMode="auto">
          <a:xfrm>
            <a:off x="1190625" y="3776663"/>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208"/>
          <p:cNvSpPr>
            <a:spLocks noChangeShapeType="1"/>
          </p:cNvSpPr>
          <p:nvPr/>
        </p:nvSpPr>
        <p:spPr bwMode="auto">
          <a:xfrm>
            <a:off x="1190625" y="3538538"/>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209"/>
          <p:cNvSpPr>
            <a:spLocks noChangeShapeType="1"/>
          </p:cNvSpPr>
          <p:nvPr/>
        </p:nvSpPr>
        <p:spPr bwMode="auto">
          <a:xfrm>
            <a:off x="1190625" y="3300413"/>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210"/>
          <p:cNvSpPr>
            <a:spLocks noChangeShapeType="1"/>
          </p:cNvSpPr>
          <p:nvPr/>
        </p:nvSpPr>
        <p:spPr bwMode="auto">
          <a:xfrm>
            <a:off x="1190625" y="3062288"/>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211"/>
          <p:cNvSpPr>
            <a:spLocks noChangeShapeType="1"/>
          </p:cNvSpPr>
          <p:nvPr/>
        </p:nvSpPr>
        <p:spPr bwMode="auto">
          <a:xfrm>
            <a:off x="1190625" y="2824163"/>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Line 212"/>
          <p:cNvSpPr>
            <a:spLocks noChangeShapeType="1"/>
          </p:cNvSpPr>
          <p:nvPr/>
        </p:nvSpPr>
        <p:spPr bwMode="auto">
          <a:xfrm>
            <a:off x="1190625" y="2586038"/>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213"/>
          <p:cNvSpPr>
            <a:spLocks noChangeShapeType="1"/>
          </p:cNvSpPr>
          <p:nvPr/>
        </p:nvSpPr>
        <p:spPr bwMode="auto">
          <a:xfrm>
            <a:off x="1190625" y="2347913"/>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14"/>
          <p:cNvSpPr>
            <a:spLocks noChangeShapeType="1"/>
          </p:cNvSpPr>
          <p:nvPr/>
        </p:nvSpPr>
        <p:spPr bwMode="auto">
          <a:xfrm>
            <a:off x="1190625" y="2109788"/>
            <a:ext cx="73723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Rectangle 215"/>
          <p:cNvSpPr>
            <a:spLocks noChangeArrowheads="1"/>
          </p:cNvSpPr>
          <p:nvPr/>
        </p:nvSpPr>
        <p:spPr bwMode="auto">
          <a:xfrm>
            <a:off x="1190625" y="2109790"/>
            <a:ext cx="7372350" cy="30956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en-US"/>
          </a:p>
        </p:txBody>
      </p:sp>
      <p:sp>
        <p:nvSpPr>
          <p:cNvPr id="366808" name="Rectangle 216"/>
          <p:cNvSpPr>
            <a:spLocks noChangeArrowheads="1"/>
          </p:cNvSpPr>
          <p:nvPr/>
        </p:nvSpPr>
        <p:spPr bwMode="auto">
          <a:xfrm>
            <a:off x="1924052" y="2214563"/>
            <a:ext cx="981075" cy="2990850"/>
          </a:xfrm>
          <a:prstGeom prst="rect">
            <a:avLst/>
          </a:prstGeom>
          <a:solidFill>
            <a:srgbClr val="BBE0E3"/>
          </a:solidFill>
          <a:ln w="9525">
            <a:solidFill>
              <a:srgbClr val="000000"/>
            </a:solidFill>
            <a:miter lim="800000"/>
            <a:headEnd/>
            <a:tailEnd/>
          </a:ln>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en-US"/>
          </a:p>
        </p:txBody>
      </p:sp>
      <p:sp>
        <p:nvSpPr>
          <p:cNvPr id="366809" name="Rectangle 217"/>
          <p:cNvSpPr>
            <a:spLocks noChangeArrowheads="1"/>
          </p:cNvSpPr>
          <p:nvPr/>
        </p:nvSpPr>
        <p:spPr bwMode="auto">
          <a:xfrm>
            <a:off x="4381502" y="5005390"/>
            <a:ext cx="981075" cy="200025"/>
          </a:xfrm>
          <a:prstGeom prst="rect">
            <a:avLst/>
          </a:prstGeom>
          <a:solidFill>
            <a:srgbClr val="FF9900"/>
          </a:solidFill>
          <a:ln w="9525">
            <a:solidFill>
              <a:srgbClr val="000000"/>
            </a:solidFill>
            <a:miter lim="800000"/>
            <a:headEnd/>
            <a:tailEnd/>
          </a:ln>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en-US"/>
          </a:p>
        </p:txBody>
      </p:sp>
      <p:sp>
        <p:nvSpPr>
          <p:cNvPr id="366810" name="Rectangle 218"/>
          <p:cNvSpPr>
            <a:spLocks noChangeArrowheads="1"/>
          </p:cNvSpPr>
          <p:nvPr/>
        </p:nvSpPr>
        <p:spPr bwMode="auto">
          <a:xfrm>
            <a:off x="6804025" y="5135563"/>
            <a:ext cx="1016000" cy="69850"/>
          </a:xfrm>
          <a:prstGeom prst="rect">
            <a:avLst/>
          </a:prstGeom>
          <a:solidFill>
            <a:srgbClr val="99CC00"/>
          </a:solidFill>
          <a:ln w="9525">
            <a:solidFill>
              <a:srgbClr val="000000"/>
            </a:solidFill>
            <a:miter lim="800000"/>
            <a:headEnd/>
            <a:tailEnd/>
          </a:ln>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en-US"/>
          </a:p>
        </p:txBody>
      </p:sp>
      <p:sp>
        <p:nvSpPr>
          <p:cNvPr id="12310" name="Line 219"/>
          <p:cNvSpPr>
            <a:spLocks noChangeShapeType="1"/>
          </p:cNvSpPr>
          <p:nvPr/>
        </p:nvSpPr>
        <p:spPr bwMode="auto">
          <a:xfrm>
            <a:off x="1190625" y="2109790"/>
            <a:ext cx="0" cy="3095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20"/>
          <p:cNvSpPr>
            <a:spLocks noChangeShapeType="1"/>
          </p:cNvSpPr>
          <p:nvPr/>
        </p:nvSpPr>
        <p:spPr bwMode="auto">
          <a:xfrm>
            <a:off x="1114425" y="5205413"/>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221"/>
          <p:cNvSpPr>
            <a:spLocks noChangeShapeType="1"/>
          </p:cNvSpPr>
          <p:nvPr/>
        </p:nvSpPr>
        <p:spPr bwMode="auto">
          <a:xfrm>
            <a:off x="1114425" y="496728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22"/>
          <p:cNvSpPr>
            <a:spLocks noChangeShapeType="1"/>
          </p:cNvSpPr>
          <p:nvPr/>
        </p:nvSpPr>
        <p:spPr bwMode="auto">
          <a:xfrm>
            <a:off x="1114425" y="4729163"/>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223"/>
          <p:cNvSpPr>
            <a:spLocks noChangeShapeType="1"/>
          </p:cNvSpPr>
          <p:nvPr/>
        </p:nvSpPr>
        <p:spPr bwMode="auto">
          <a:xfrm>
            <a:off x="1114425" y="449103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224"/>
          <p:cNvSpPr>
            <a:spLocks noChangeShapeType="1"/>
          </p:cNvSpPr>
          <p:nvPr/>
        </p:nvSpPr>
        <p:spPr bwMode="auto">
          <a:xfrm>
            <a:off x="1114425" y="4252913"/>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6" name="Line 225"/>
          <p:cNvSpPr>
            <a:spLocks noChangeShapeType="1"/>
          </p:cNvSpPr>
          <p:nvPr/>
        </p:nvSpPr>
        <p:spPr bwMode="auto">
          <a:xfrm>
            <a:off x="1114425" y="401478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226"/>
          <p:cNvSpPr>
            <a:spLocks noChangeShapeType="1"/>
          </p:cNvSpPr>
          <p:nvPr/>
        </p:nvSpPr>
        <p:spPr bwMode="auto">
          <a:xfrm>
            <a:off x="1114425" y="3776663"/>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8" name="Line 227"/>
          <p:cNvSpPr>
            <a:spLocks noChangeShapeType="1"/>
          </p:cNvSpPr>
          <p:nvPr/>
        </p:nvSpPr>
        <p:spPr bwMode="auto">
          <a:xfrm>
            <a:off x="1114425" y="353853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228"/>
          <p:cNvSpPr>
            <a:spLocks noChangeShapeType="1"/>
          </p:cNvSpPr>
          <p:nvPr/>
        </p:nvSpPr>
        <p:spPr bwMode="auto">
          <a:xfrm>
            <a:off x="1114425" y="3300413"/>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229"/>
          <p:cNvSpPr>
            <a:spLocks noChangeShapeType="1"/>
          </p:cNvSpPr>
          <p:nvPr/>
        </p:nvSpPr>
        <p:spPr bwMode="auto">
          <a:xfrm>
            <a:off x="1114425" y="306228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1" name="Line 230"/>
          <p:cNvSpPr>
            <a:spLocks noChangeShapeType="1"/>
          </p:cNvSpPr>
          <p:nvPr/>
        </p:nvSpPr>
        <p:spPr bwMode="auto">
          <a:xfrm>
            <a:off x="1114425" y="2824163"/>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231"/>
          <p:cNvSpPr>
            <a:spLocks noChangeShapeType="1"/>
          </p:cNvSpPr>
          <p:nvPr/>
        </p:nvSpPr>
        <p:spPr bwMode="auto">
          <a:xfrm>
            <a:off x="1114425" y="258603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232"/>
          <p:cNvSpPr>
            <a:spLocks noChangeShapeType="1"/>
          </p:cNvSpPr>
          <p:nvPr/>
        </p:nvSpPr>
        <p:spPr bwMode="auto">
          <a:xfrm>
            <a:off x="1114425" y="2347913"/>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233"/>
          <p:cNvSpPr>
            <a:spLocks noChangeShapeType="1"/>
          </p:cNvSpPr>
          <p:nvPr/>
        </p:nvSpPr>
        <p:spPr bwMode="auto">
          <a:xfrm>
            <a:off x="1114425" y="210978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234"/>
          <p:cNvSpPr>
            <a:spLocks noChangeShapeType="1"/>
          </p:cNvSpPr>
          <p:nvPr/>
        </p:nvSpPr>
        <p:spPr bwMode="auto">
          <a:xfrm>
            <a:off x="1190625" y="5205413"/>
            <a:ext cx="7372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35"/>
          <p:cNvSpPr>
            <a:spLocks noChangeShapeType="1"/>
          </p:cNvSpPr>
          <p:nvPr/>
        </p:nvSpPr>
        <p:spPr bwMode="auto">
          <a:xfrm flipV="1">
            <a:off x="1190625" y="5205413"/>
            <a:ext cx="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236"/>
          <p:cNvSpPr>
            <a:spLocks noChangeShapeType="1"/>
          </p:cNvSpPr>
          <p:nvPr/>
        </p:nvSpPr>
        <p:spPr bwMode="auto">
          <a:xfrm flipV="1">
            <a:off x="3648075" y="5205413"/>
            <a:ext cx="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37"/>
          <p:cNvSpPr>
            <a:spLocks noChangeShapeType="1"/>
          </p:cNvSpPr>
          <p:nvPr/>
        </p:nvSpPr>
        <p:spPr bwMode="auto">
          <a:xfrm flipV="1">
            <a:off x="6105525" y="5205413"/>
            <a:ext cx="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9" name="Line 238"/>
          <p:cNvSpPr>
            <a:spLocks noChangeShapeType="1"/>
          </p:cNvSpPr>
          <p:nvPr/>
        </p:nvSpPr>
        <p:spPr bwMode="auto">
          <a:xfrm flipV="1">
            <a:off x="8562975" y="5205413"/>
            <a:ext cx="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Rectangle 239"/>
          <p:cNvSpPr>
            <a:spLocks noChangeArrowheads="1"/>
          </p:cNvSpPr>
          <p:nvPr/>
        </p:nvSpPr>
        <p:spPr bwMode="auto">
          <a:xfrm>
            <a:off x="2171700" y="5424490"/>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sz="1800">
                <a:solidFill>
                  <a:srgbClr val="000000"/>
                </a:solidFill>
              </a:rPr>
              <a:t>1993</a:t>
            </a:r>
            <a:endParaRPr lang="en-NZ" altLang="en-US"/>
          </a:p>
        </p:txBody>
      </p:sp>
      <p:sp>
        <p:nvSpPr>
          <p:cNvPr id="12331" name="Rectangle 240"/>
          <p:cNvSpPr>
            <a:spLocks noChangeArrowheads="1"/>
          </p:cNvSpPr>
          <p:nvPr/>
        </p:nvSpPr>
        <p:spPr bwMode="auto">
          <a:xfrm>
            <a:off x="4629150" y="5424490"/>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sz="1800">
                <a:solidFill>
                  <a:srgbClr val="000000"/>
                </a:solidFill>
              </a:rPr>
              <a:t>2005</a:t>
            </a:r>
            <a:endParaRPr lang="en-NZ" altLang="en-US"/>
          </a:p>
        </p:txBody>
      </p:sp>
      <p:sp>
        <p:nvSpPr>
          <p:cNvPr id="12332" name="Rectangle 241"/>
          <p:cNvSpPr>
            <a:spLocks noChangeArrowheads="1"/>
          </p:cNvSpPr>
          <p:nvPr/>
        </p:nvSpPr>
        <p:spPr bwMode="auto">
          <a:xfrm>
            <a:off x="7086600" y="5424490"/>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sz="1800">
                <a:solidFill>
                  <a:srgbClr val="000000"/>
                </a:solidFill>
              </a:rPr>
              <a:t>2009</a:t>
            </a:r>
            <a:endParaRPr lang="en-NZ" altLang="en-US"/>
          </a:p>
        </p:txBody>
      </p:sp>
      <p:sp>
        <p:nvSpPr>
          <p:cNvPr id="366834" name="Text Box 242"/>
          <p:cNvSpPr txBox="1">
            <a:spLocks noChangeArrowheads="1"/>
          </p:cNvSpPr>
          <p:nvPr/>
        </p:nvSpPr>
        <p:spPr bwMode="auto">
          <a:xfrm>
            <a:off x="1979615" y="1773240"/>
            <a:ext cx="8707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a:t>$628</a:t>
            </a:r>
          </a:p>
        </p:txBody>
      </p:sp>
      <p:sp>
        <p:nvSpPr>
          <p:cNvPr id="366835" name="Text Box 243"/>
          <p:cNvSpPr txBox="1">
            <a:spLocks noChangeArrowheads="1"/>
          </p:cNvSpPr>
          <p:nvPr/>
        </p:nvSpPr>
        <p:spPr bwMode="auto">
          <a:xfrm>
            <a:off x="4284663" y="4508502"/>
            <a:ext cx="11272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a:t>$41.50</a:t>
            </a:r>
          </a:p>
        </p:txBody>
      </p:sp>
      <p:sp>
        <p:nvSpPr>
          <p:cNvPr id="366836" name="Text Box 244"/>
          <p:cNvSpPr txBox="1">
            <a:spLocks noChangeArrowheads="1"/>
          </p:cNvSpPr>
          <p:nvPr/>
        </p:nvSpPr>
        <p:spPr bwMode="auto">
          <a:xfrm>
            <a:off x="6804027" y="4652963"/>
            <a:ext cx="1127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a:t>$13.34</a:t>
            </a:r>
          </a:p>
        </p:txBody>
      </p:sp>
      <p:sp>
        <p:nvSpPr>
          <p:cNvPr id="366837" name="Rectangle 245" descr="Light upward diagonal"/>
          <p:cNvSpPr>
            <a:spLocks noChangeArrowheads="1"/>
          </p:cNvSpPr>
          <p:nvPr/>
        </p:nvSpPr>
        <p:spPr bwMode="auto">
          <a:xfrm>
            <a:off x="6804025" y="2133602"/>
            <a:ext cx="1016000" cy="2981325"/>
          </a:xfrm>
          <a:prstGeom prst="rect">
            <a:avLst/>
          </a:prstGeom>
          <a:pattFill prst="lt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NZ" altLang="en-US"/>
              <a:t>$1.9</a:t>
            </a:r>
          </a:p>
          <a:p>
            <a:pPr algn="ctr"/>
            <a:r>
              <a:rPr lang="en-NZ" altLang="en-US"/>
              <a:t>million</a:t>
            </a:r>
          </a:p>
        </p:txBody>
      </p:sp>
      <p:sp>
        <p:nvSpPr>
          <p:cNvPr id="12337" name="Rectangle 1"/>
          <p:cNvSpPr>
            <a:spLocks noChangeArrowheads="1"/>
          </p:cNvSpPr>
          <p:nvPr/>
        </p:nvSpPr>
        <p:spPr bwMode="auto">
          <a:xfrm>
            <a:off x="427038" y="908052"/>
            <a:ext cx="8088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sz="1400"/>
              <a:t>In 2005 we obtained a 93% price reduction.  Competition has continued into the second tender when we achieved a further 55% off, now $13.34 a pack freeing up $1.9M for new investments</a:t>
            </a:r>
          </a:p>
        </p:txBody>
      </p:sp>
    </p:spTree>
    <p:extLst>
      <p:ext uri="{BB962C8B-B14F-4D97-AF65-F5344CB8AC3E}">
        <p14:creationId xmlns:p14="http://schemas.microsoft.com/office/powerpoint/2010/main" val="1564233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680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683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66809"/>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668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66810"/>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36683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366837"/>
                                        </p:tgtEl>
                                        <p:attrNameLst>
                                          <p:attrName>style.visibility</p:attrName>
                                        </p:attrNameLst>
                                      </p:cBhvr>
                                      <p:to>
                                        <p:strVal val="visible"/>
                                      </p:to>
                                    </p:set>
                                    <p:anim calcmode="lin" valueType="num">
                                      <p:cBhvr additive="base">
                                        <p:cTn id="28" dur="500" fill="hold"/>
                                        <p:tgtEl>
                                          <p:spTgt spid="366837"/>
                                        </p:tgtEl>
                                        <p:attrNameLst>
                                          <p:attrName>ppt_x</p:attrName>
                                        </p:attrNameLst>
                                      </p:cBhvr>
                                      <p:tavLst>
                                        <p:tav tm="0">
                                          <p:val>
                                            <p:strVal val="#ppt_x"/>
                                          </p:val>
                                        </p:tav>
                                        <p:tav tm="100000">
                                          <p:val>
                                            <p:strVal val="#ppt_x"/>
                                          </p:val>
                                        </p:tav>
                                      </p:tavLst>
                                    </p:anim>
                                    <p:anim calcmode="lin" valueType="num">
                                      <p:cBhvr additive="base">
                                        <p:cTn id="29" dur="500" fill="hold"/>
                                        <p:tgtEl>
                                          <p:spTgt spid="3668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808" grpId="0" animBg="1"/>
      <p:bldP spid="366809" grpId="0" animBg="1"/>
      <p:bldP spid="366810" grpId="0" animBg="1"/>
      <p:bldP spid="366834" grpId="0" autoUpdateAnimBg="0"/>
      <p:bldP spid="366835" grpId="0" autoUpdateAnimBg="0"/>
      <p:bldP spid="366836" grpId="0" autoUpdateAnimBg="0"/>
      <p:bldP spid="36683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80196" y="136525"/>
            <a:ext cx="8367712" cy="647700"/>
          </a:xfrm>
        </p:spPr>
        <p:txBody>
          <a:bodyPr>
            <a:normAutofit fontScale="90000"/>
          </a:bodyPr>
          <a:lstStyle/>
          <a:p>
            <a:r>
              <a:rPr lang="en-NZ" altLang="en-US"/>
              <a:t>Hypothetical priority list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68947895"/>
              </p:ext>
            </p:extLst>
          </p:nvPr>
        </p:nvGraphicFramePr>
        <p:xfrm>
          <a:off x="159150" y="1335092"/>
          <a:ext cx="8845150" cy="3758724"/>
        </p:xfrm>
        <a:graphic>
          <a:graphicData uri="http://schemas.openxmlformats.org/drawingml/2006/table">
            <a:tbl>
              <a:tblPr/>
              <a:tblGrid>
                <a:gridCol w="856850"/>
                <a:gridCol w="1358900"/>
                <a:gridCol w="1320800"/>
                <a:gridCol w="1003300"/>
                <a:gridCol w="533400"/>
                <a:gridCol w="1136254"/>
                <a:gridCol w="1365646"/>
                <a:gridCol w="1270000"/>
              </a:tblGrid>
              <a:tr h="692725">
                <a:tc>
                  <a:txBody>
                    <a:bodyPr/>
                    <a:lstStyle/>
                    <a:p>
                      <a:pPr algn="ctr" fontAlgn="ctr"/>
                      <a:r>
                        <a:rPr lang="en-NZ" sz="1600" b="1" i="0" u="none" strike="noStrike" dirty="0">
                          <a:solidFill>
                            <a:srgbClr val="000000"/>
                          </a:solidFill>
                          <a:effectLst/>
                          <a:latin typeface="Arial"/>
                        </a:rPr>
                        <a:t>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1" i="0" u="none" strike="noStrike" dirty="0">
                          <a:solidFill>
                            <a:srgbClr val="000000"/>
                          </a:solidFill>
                          <a:effectLst/>
                          <a:latin typeface="Arial"/>
                        </a:rPr>
                        <a:t>Proposal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1" i="0" u="none" strike="noStrike" dirty="0">
                          <a:solidFill>
                            <a:srgbClr val="000000"/>
                          </a:solidFill>
                          <a:effectLst/>
                          <a:latin typeface="Arial"/>
                        </a:rPr>
                        <a:t>Indication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1" i="0" u="none" strike="noStrike" dirty="0">
                          <a:solidFill>
                            <a:srgbClr val="000000"/>
                          </a:solidFill>
                          <a:effectLst/>
                          <a:latin typeface="Arial"/>
                        </a:rPr>
                        <a:t>PTAC 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1" i="0" u="none" strike="noStrike" dirty="0">
                          <a:solidFill>
                            <a:srgbClr val="000000"/>
                          </a:solidFill>
                          <a:effectLst/>
                          <a:latin typeface="Arial"/>
                        </a:rPr>
                        <a:t>CUA rank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1" i="0" u="none" strike="noStrike" dirty="0">
                          <a:solidFill>
                            <a:srgbClr val="000000"/>
                          </a:solidFill>
                          <a:effectLst/>
                          <a:latin typeface="Arial"/>
                        </a:rPr>
                        <a:t>QALYs per $1m, likely (possible)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1" i="0" u="none" strike="noStrike" dirty="0">
                          <a:solidFill>
                            <a:srgbClr val="000000"/>
                          </a:solidFill>
                          <a:effectLst/>
                          <a:latin typeface="Arial"/>
                        </a:rPr>
                        <a:t>Proposal expenditure (first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1" i="0" u="none" strike="noStrike" dirty="0">
                          <a:solidFill>
                            <a:srgbClr val="000000"/>
                          </a:solidFill>
                          <a:effectLst/>
                          <a:latin typeface="Arial"/>
                        </a:rPr>
                        <a:t>Cumulative expenditure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55">
                <a:tc>
                  <a:txBody>
                    <a:bodyPr/>
                    <a:lstStyle/>
                    <a:p>
                      <a:pPr algn="ctr" fontAlgn="ctr"/>
                      <a:r>
                        <a:rPr lang="en-NZ" sz="16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err="1" smtClean="0">
                          <a:solidFill>
                            <a:srgbClr val="000000"/>
                          </a:solidFill>
                          <a:effectLst/>
                          <a:latin typeface="Arial"/>
                        </a:rPr>
                        <a:t>Fantasticol</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smtClean="0">
                          <a:solidFill>
                            <a:srgbClr val="000000"/>
                          </a:solidFill>
                          <a:effectLst/>
                          <a:latin typeface="Arial"/>
                        </a:rPr>
                        <a:t>Lupus</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a:solidFill>
                            <a:srgbClr val="000000"/>
                          </a:solidFill>
                          <a:effectLst/>
                          <a:latin typeface="Arial"/>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a:solidFill>
                            <a:srgbClr val="000000"/>
                          </a:solidFill>
                          <a:effectLst/>
                          <a:latin typeface="Arial"/>
                        </a:rPr>
                        <a:t>40-80                         (20-100)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r" fontAlgn="b">
                        <a:spcAft>
                          <a:spcPts val="20"/>
                        </a:spcAft>
                      </a:pPr>
                      <a:r>
                        <a:rPr lang="en-NZ" sz="1600" b="0" i="0" u="none" strike="noStrike" dirty="0">
                          <a:solidFill>
                            <a:srgbClr val="000000"/>
                          </a:solidFill>
                          <a:effectLst/>
                          <a:latin typeface="Arial"/>
                        </a:rPr>
                        <a:t>$80,000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600" b="1" i="0" u="none" strike="noStrike" dirty="0">
                          <a:solidFill>
                            <a:srgbClr val="000000"/>
                          </a:solidFill>
                          <a:effectLst/>
                          <a:latin typeface="Arial"/>
                        </a:rPr>
                        <a:t>$0.1m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76055">
                <a:tc>
                  <a:txBody>
                    <a:bodyPr/>
                    <a:lstStyle/>
                    <a:p>
                      <a:pPr algn="ctr" fontAlgn="ctr"/>
                      <a:r>
                        <a:rPr lang="en-NZ" sz="16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err="1" smtClean="0">
                          <a:solidFill>
                            <a:srgbClr val="000000"/>
                          </a:solidFill>
                          <a:effectLst/>
                          <a:latin typeface="Arial"/>
                        </a:rPr>
                        <a:t>Colomab</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smtClean="0">
                          <a:solidFill>
                            <a:srgbClr val="000000"/>
                          </a:solidFill>
                          <a:effectLst/>
                          <a:latin typeface="Arial"/>
                        </a:rPr>
                        <a:t>Colorectal cancer</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smtClean="0">
                          <a:solidFill>
                            <a:srgbClr val="000000"/>
                          </a:solidFill>
                          <a:effectLst/>
                          <a:latin typeface="Arial"/>
                        </a:rPr>
                        <a:t>Medium</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a:solidFill>
                            <a:srgbClr val="000000"/>
                          </a:solidFill>
                          <a:effectLst/>
                          <a:latin typeface="Arial"/>
                        </a:rPr>
                        <a:t>25-50            (15-50)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r" fontAlgn="b">
                        <a:spcAft>
                          <a:spcPts val="20"/>
                        </a:spcAft>
                      </a:pPr>
                      <a:r>
                        <a:rPr lang="en-NZ" sz="1600" b="0" i="0" u="none" strike="noStrike" dirty="0">
                          <a:solidFill>
                            <a:srgbClr val="000000"/>
                          </a:solidFill>
                          <a:effectLst/>
                          <a:latin typeface="Arial"/>
                        </a:rPr>
                        <a:t>$5,000,000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600" b="1" i="0" u="none" strike="noStrike">
                          <a:solidFill>
                            <a:srgbClr val="000000"/>
                          </a:solidFill>
                          <a:effectLst/>
                          <a:latin typeface="Arial"/>
                        </a:rPr>
                        <a:t>$3.8m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88804">
                <a:tc>
                  <a:txBody>
                    <a:bodyPr/>
                    <a:lstStyle/>
                    <a:p>
                      <a:pPr algn="ctr" fontAlgn="ctr"/>
                      <a:r>
                        <a:rPr lang="en-NZ" sz="1600" b="0" i="0" u="none" strike="noStrike" dirty="0" smtClean="0">
                          <a:solidFill>
                            <a:srgbClr val="000000"/>
                          </a:solidFill>
                          <a:effectLst/>
                          <a:latin typeface="Arial"/>
                        </a:rPr>
                        <a:t>3</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err="1" smtClean="0">
                          <a:solidFill>
                            <a:srgbClr val="000000"/>
                          </a:solidFill>
                          <a:effectLst/>
                          <a:latin typeface="Arial"/>
                        </a:rPr>
                        <a:t>Rheumatol</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smtClean="0">
                          <a:solidFill>
                            <a:srgbClr val="000000"/>
                          </a:solidFill>
                          <a:effectLst/>
                          <a:latin typeface="Arial"/>
                        </a:rPr>
                        <a:t>Rheumatic fever</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a:solidFill>
                            <a:srgbClr val="000000"/>
                          </a:solidFill>
                          <a:effectLst/>
                          <a:latin typeface="Arial"/>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smtClean="0">
                          <a:solidFill>
                            <a:srgbClr val="000000"/>
                          </a:solidFill>
                          <a:effectLst/>
                          <a:latin typeface="Arial"/>
                        </a:rPr>
                        <a:t>6</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smtClean="0">
                          <a:solidFill>
                            <a:srgbClr val="000000"/>
                          </a:solidFill>
                          <a:effectLst/>
                          <a:latin typeface="Arial"/>
                        </a:rPr>
                        <a:t>5-10</a:t>
                      </a:r>
                      <a:br>
                        <a:rPr lang="en-NZ" sz="1600" b="0" i="0" u="none" strike="noStrike" dirty="0" smtClean="0">
                          <a:solidFill>
                            <a:srgbClr val="000000"/>
                          </a:solidFill>
                          <a:effectLst/>
                          <a:latin typeface="Arial"/>
                        </a:rPr>
                      </a:br>
                      <a:r>
                        <a:rPr lang="en-NZ" sz="1600" b="0" i="0" u="none" strike="noStrike" dirty="0" smtClean="0">
                          <a:solidFill>
                            <a:srgbClr val="000000"/>
                          </a:solidFill>
                          <a:effectLst/>
                          <a:latin typeface="Arial"/>
                        </a:rPr>
                        <a:t>(3-10)</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r" fontAlgn="b">
                        <a:spcAft>
                          <a:spcPts val="20"/>
                        </a:spcAft>
                      </a:pPr>
                      <a:r>
                        <a:rPr lang="en-NZ" sz="1600" b="0" i="0" u="none" strike="noStrike" dirty="0">
                          <a:solidFill>
                            <a:srgbClr val="000000"/>
                          </a:solidFill>
                          <a:effectLst/>
                          <a:latin typeface="Arial"/>
                        </a:rPr>
                        <a:t>$800,000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600" b="1" i="0" u="none" strike="noStrike">
                          <a:solidFill>
                            <a:srgbClr val="000000"/>
                          </a:solidFill>
                          <a:effectLst/>
                          <a:latin typeface="Arial"/>
                        </a:rPr>
                        <a:t>$4.4m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6055">
                <a:tc>
                  <a:txBody>
                    <a:bodyPr/>
                    <a:lstStyle/>
                    <a:p>
                      <a:pPr algn="ctr" fontAlgn="ctr"/>
                      <a:r>
                        <a:rPr lang="en-NZ" sz="16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smtClean="0">
                          <a:solidFill>
                            <a:srgbClr val="000000"/>
                          </a:solidFill>
                          <a:effectLst/>
                          <a:latin typeface="Arial"/>
                        </a:rPr>
                        <a:t>Typhoid</a:t>
                      </a:r>
                      <a:r>
                        <a:rPr lang="en-NZ" sz="1600" b="0" i="0" u="none" strike="noStrike" baseline="0" dirty="0" smtClean="0">
                          <a:solidFill>
                            <a:srgbClr val="000000"/>
                          </a:solidFill>
                          <a:effectLst/>
                          <a:latin typeface="Arial"/>
                        </a:rPr>
                        <a:t> vaccine</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smtClean="0">
                          <a:solidFill>
                            <a:srgbClr val="000000"/>
                          </a:solidFill>
                          <a:effectLst/>
                          <a:latin typeface="Arial"/>
                        </a:rPr>
                        <a:t>Typhoid</a:t>
                      </a:r>
                      <a:r>
                        <a:rPr lang="en-NZ" sz="1600" b="0" i="0" u="none" strike="noStrike" baseline="0" dirty="0" smtClean="0">
                          <a:solidFill>
                            <a:srgbClr val="000000"/>
                          </a:solidFill>
                          <a:effectLst/>
                          <a:latin typeface="Arial"/>
                        </a:rPr>
                        <a:t> prevention</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a:solidFill>
                            <a:srgbClr val="000000"/>
                          </a:solidFill>
                          <a:effectLst/>
                          <a:latin typeface="Arial"/>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a:solidFill>
                            <a:srgbClr val="000000"/>
                          </a:solidFill>
                          <a:effectLst/>
                          <a:latin typeface="Arial"/>
                        </a:rPr>
                        <a:t>5-12                         </a:t>
                      </a:r>
                      <a:r>
                        <a:rPr lang="en-NZ" sz="1600" b="0" i="0" u="none" strike="noStrike" dirty="0" smtClean="0">
                          <a:solidFill>
                            <a:srgbClr val="000000"/>
                          </a:solidFill>
                          <a:effectLst/>
                          <a:latin typeface="Arial"/>
                        </a:rPr>
                        <a:t>(2-20)</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r" fontAlgn="b">
                        <a:spcAft>
                          <a:spcPts val="20"/>
                        </a:spcAft>
                      </a:pPr>
                      <a:r>
                        <a:rPr lang="en-NZ" sz="1600" b="0" i="0" u="none" strike="noStrike" dirty="0">
                          <a:solidFill>
                            <a:srgbClr val="000000"/>
                          </a:solidFill>
                          <a:effectLst/>
                          <a:latin typeface="Arial"/>
                        </a:rPr>
                        <a:t>$330,000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600" b="1" i="0" u="none" strike="noStrike" dirty="0">
                          <a:solidFill>
                            <a:srgbClr val="000000"/>
                          </a:solidFill>
                          <a:effectLst/>
                          <a:latin typeface="Arial"/>
                        </a:rPr>
                        <a:t>$4.7m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6055">
                <a:tc>
                  <a:txBody>
                    <a:bodyPr/>
                    <a:lstStyle/>
                    <a:p>
                      <a:pPr algn="ctr" fontAlgn="ctr"/>
                      <a:r>
                        <a:rPr lang="en-NZ" sz="1600" b="0" i="0" u="none" strike="noStrike" dirty="0" smtClean="0">
                          <a:solidFill>
                            <a:schemeClr val="tx1"/>
                          </a:solidFill>
                          <a:effectLst/>
                          <a:latin typeface="Arial"/>
                        </a:rPr>
                        <a:t>5</a:t>
                      </a:r>
                      <a:endParaRPr lang="en-NZ" sz="16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err="1" smtClean="0">
                          <a:solidFill>
                            <a:schemeClr val="tx1"/>
                          </a:solidFill>
                          <a:effectLst/>
                          <a:latin typeface="Arial"/>
                        </a:rPr>
                        <a:t>Metoogrel</a:t>
                      </a:r>
                      <a:endParaRPr lang="en-NZ" sz="16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smtClean="0">
                          <a:solidFill>
                            <a:schemeClr val="tx1"/>
                          </a:solidFill>
                          <a:effectLst/>
                          <a:latin typeface="Arial"/>
                        </a:rPr>
                        <a:t>ACS</a:t>
                      </a:r>
                      <a:endParaRPr lang="en-NZ" sz="16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smtClean="0">
                          <a:solidFill>
                            <a:schemeClr val="tx1"/>
                          </a:solidFill>
                          <a:effectLst/>
                          <a:latin typeface="Arial"/>
                        </a:rPr>
                        <a:t>Medium</a:t>
                      </a:r>
                      <a:endParaRPr lang="en-NZ" sz="16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smtClean="0">
                          <a:solidFill>
                            <a:schemeClr val="tx1"/>
                          </a:solidFill>
                          <a:effectLst/>
                          <a:latin typeface="Arial"/>
                        </a:rPr>
                        <a:t>3</a:t>
                      </a:r>
                      <a:endParaRPr lang="en-NZ" sz="16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a:solidFill>
                            <a:schemeClr val="tx1"/>
                          </a:solidFill>
                          <a:effectLst/>
                          <a:latin typeface="Arial"/>
                        </a:rPr>
                        <a:t>7-13                         (4-16)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r" fontAlgn="b">
                        <a:spcAft>
                          <a:spcPts val="20"/>
                        </a:spcAft>
                      </a:pPr>
                      <a:r>
                        <a:rPr lang="en-NZ" sz="1600" b="0" i="0" u="none" strike="noStrike" dirty="0">
                          <a:solidFill>
                            <a:schemeClr val="tx1"/>
                          </a:solidFill>
                          <a:effectLst/>
                          <a:latin typeface="Arial"/>
                        </a:rPr>
                        <a:t>$220,000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600" b="1" i="0" u="none" strike="noStrike" dirty="0">
                          <a:solidFill>
                            <a:srgbClr val="000000"/>
                          </a:solidFill>
                          <a:effectLst/>
                          <a:latin typeface="Arial"/>
                        </a:rPr>
                        <a:t>$5.6m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82952">
                <a:tc>
                  <a:txBody>
                    <a:bodyPr/>
                    <a:lstStyle/>
                    <a:p>
                      <a:pPr algn="ctr" fontAlgn="ctr"/>
                      <a:r>
                        <a:rPr lang="en-NZ" sz="1600" b="0" i="0" u="none" strike="noStrike" smtClean="0">
                          <a:solidFill>
                            <a:srgbClr val="000000"/>
                          </a:solidFill>
                          <a:effectLst/>
                          <a:latin typeface="Arial"/>
                        </a:rPr>
                        <a:t>6</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err="1" smtClean="0">
                          <a:solidFill>
                            <a:srgbClr val="000000"/>
                          </a:solidFill>
                          <a:effectLst/>
                          <a:latin typeface="Arial"/>
                        </a:rPr>
                        <a:t>Tagagliptin</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en-NZ" sz="1600" b="0" i="0" u="none" strike="noStrike" dirty="0" smtClean="0">
                          <a:solidFill>
                            <a:srgbClr val="000000"/>
                          </a:solidFill>
                          <a:effectLst/>
                          <a:latin typeface="Arial"/>
                        </a:rPr>
                        <a:t>Diabetes</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a:solidFill>
                            <a:srgbClr val="000000"/>
                          </a:solidFill>
                          <a:effectLst/>
                          <a:latin typeface="Arial"/>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smtClean="0">
                          <a:solidFill>
                            <a:srgbClr val="000000"/>
                          </a:solidFill>
                          <a:effectLst/>
                          <a:latin typeface="Arial"/>
                        </a:rPr>
                        <a:t>7</a:t>
                      </a:r>
                      <a:endParaRPr lang="en-NZ" sz="1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600" b="0" i="0" u="none" strike="noStrike" dirty="0">
                          <a:solidFill>
                            <a:srgbClr val="000000"/>
                          </a:solidFill>
                          <a:effectLst/>
                          <a:latin typeface="Arial"/>
                        </a:rPr>
                        <a:t>4-8                   (0-10)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r" fontAlgn="b">
                        <a:spcAft>
                          <a:spcPts val="20"/>
                        </a:spcAft>
                      </a:pPr>
                      <a:r>
                        <a:rPr lang="en-NZ" sz="1600" b="0" i="0" u="none" strike="noStrike" dirty="0">
                          <a:solidFill>
                            <a:srgbClr val="000000"/>
                          </a:solidFill>
                          <a:effectLst/>
                          <a:latin typeface="Arial"/>
                        </a:rPr>
                        <a:t>$</a:t>
                      </a:r>
                      <a:r>
                        <a:rPr lang="en-NZ" sz="1600" b="0" i="0" u="none" strike="noStrike" dirty="0" smtClean="0">
                          <a:solidFill>
                            <a:srgbClr val="000000"/>
                          </a:solidFill>
                          <a:effectLst/>
                          <a:latin typeface="Arial"/>
                        </a:rPr>
                        <a:t>500,000</a:t>
                      </a:r>
                      <a:endParaRPr lang="en-NZ" sz="16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NZ" sz="1600" b="1" i="0" u="none" strike="noStrike" dirty="0" smtClean="0">
                          <a:solidFill>
                            <a:srgbClr val="000000"/>
                          </a:solidFill>
                          <a:effectLst/>
                          <a:latin typeface="Arial"/>
                        </a:rPr>
                        <a:t>$6.1m</a:t>
                      </a:r>
                      <a:endParaRPr lang="en-NZ" sz="1600" b="1"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
        <p:nvSpPr>
          <p:cNvPr id="17485" name="Rectangle 1"/>
          <p:cNvSpPr>
            <a:spLocks noChangeArrowheads="1"/>
          </p:cNvSpPr>
          <p:nvPr/>
        </p:nvSpPr>
        <p:spPr bwMode="auto">
          <a:xfrm>
            <a:off x="611190" y="784225"/>
            <a:ext cx="7705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NZ" altLang="en-US" sz="1600"/>
              <a:t>Proposals are not necessarily funded in the order they are prioritised.</a:t>
            </a:r>
          </a:p>
        </p:txBody>
      </p:sp>
    </p:spTree>
    <p:extLst>
      <p:ext uri="{BB962C8B-B14F-4D97-AF65-F5344CB8AC3E}">
        <p14:creationId xmlns:p14="http://schemas.microsoft.com/office/powerpoint/2010/main" val="853320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implementation strategies: Special Authority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 y="2004010"/>
            <a:ext cx="8705850" cy="4650790"/>
          </a:xfrm>
        </p:spPr>
      </p:pic>
    </p:spTree>
    <p:extLst>
      <p:ext uri="{BB962C8B-B14F-4D97-AF65-F5344CB8AC3E}">
        <p14:creationId xmlns:p14="http://schemas.microsoft.com/office/powerpoint/2010/main" val="65532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NZ" altLang="en-US" dirty="0" smtClean="0"/>
              <a:t>PHARMAC’s </a:t>
            </a:r>
            <a:r>
              <a:rPr lang="en-NZ" altLang="en-US" dirty="0"/>
              <a:t>Unique situation</a:t>
            </a:r>
          </a:p>
        </p:txBody>
      </p:sp>
      <p:sp>
        <p:nvSpPr>
          <p:cNvPr id="3" name="Content Placeholder 2"/>
          <p:cNvSpPr>
            <a:spLocks noGrp="1"/>
          </p:cNvSpPr>
          <p:nvPr>
            <p:ph idx="1"/>
          </p:nvPr>
        </p:nvSpPr>
        <p:spPr>
          <a:xfrm>
            <a:off x="381002" y="1447802"/>
            <a:ext cx="8512175" cy="4860925"/>
          </a:xfrm>
        </p:spPr>
        <p:txBody>
          <a:bodyPr/>
          <a:lstStyle/>
          <a:p>
            <a:pPr>
              <a:spcBef>
                <a:spcPts val="0"/>
              </a:spcBef>
              <a:buNone/>
              <a:defRPr/>
            </a:pPr>
            <a:r>
              <a:rPr lang="en-NZ" altLang="zh-CN" sz="2000" b="1" dirty="0"/>
              <a:t> 					</a:t>
            </a:r>
          </a:p>
          <a:p>
            <a:pPr>
              <a:spcBef>
                <a:spcPts val="0"/>
              </a:spcBef>
              <a:buNone/>
              <a:defRPr/>
            </a:pPr>
            <a:r>
              <a:rPr lang="en-NZ" altLang="zh-CN" sz="2000" b="1" dirty="0"/>
              <a:t>					Budget</a:t>
            </a:r>
          </a:p>
          <a:p>
            <a:pPr algn="ctr">
              <a:spcBef>
                <a:spcPts val="0"/>
              </a:spcBef>
              <a:buNone/>
              <a:defRPr/>
            </a:pPr>
            <a:r>
              <a:rPr lang="en-NZ" altLang="zh-CN" sz="1600" b="1" dirty="0">
                <a:solidFill>
                  <a:schemeClr val="bg2">
                    <a:lumMod val="25000"/>
                  </a:schemeClr>
                </a:solidFill>
              </a:rPr>
              <a:t>Set by Minister and District Health Boards</a:t>
            </a:r>
          </a:p>
          <a:p>
            <a:pPr>
              <a:spcBef>
                <a:spcPts val="0"/>
              </a:spcBef>
              <a:buNone/>
              <a:defRPr/>
            </a:pPr>
            <a:endParaRPr lang="en-NZ" altLang="zh-CN" sz="2000" b="1" dirty="0"/>
          </a:p>
          <a:p>
            <a:pPr>
              <a:spcBef>
                <a:spcPts val="0"/>
              </a:spcBef>
              <a:buFont typeface="Times" pitchFamily="18" charset="0"/>
              <a:buChar char="•"/>
              <a:defRPr/>
            </a:pPr>
            <a:endParaRPr lang="en-NZ" altLang="zh-CN" sz="2000" b="1" dirty="0"/>
          </a:p>
          <a:p>
            <a:pPr>
              <a:spcBef>
                <a:spcPts val="0"/>
              </a:spcBef>
              <a:buFont typeface="Times" pitchFamily="18" charset="0"/>
              <a:buChar char="•"/>
              <a:defRPr/>
            </a:pPr>
            <a:endParaRPr lang="en-NZ" altLang="zh-CN" sz="2000" b="1" dirty="0"/>
          </a:p>
          <a:p>
            <a:pPr>
              <a:spcBef>
                <a:spcPts val="0"/>
              </a:spcBef>
              <a:buFont typeface="Times" pitchFamily="18" charset="0"/>
              <a:buChar char="•"/>
              <a:defRPr/>
            </a:pPr>
            <a:endParaRPr lang="en-NZ" altLang="zh-CN" sz="2000" b="1" dirty="0"/>
          </a:p>
          <a:p>
            <a:pPr>
              <a:spcBef>
                <a:spcPts val="0"/>
              </a:spcBef>
              <a:buNone/>
              <a:defRPr/>
            </a:pPr>
            <a:r>
              <a:rPr lang="en-NZ" altLang="zh-CN" sz="2000" b="1" dirty="0"/>
              <a:t>  </a:t>
            </a:r>
          </a:p>
          <a:p>
            <a:pPr>
              <a:spcBef>
                <a:spcPts val="0"/>
              </a:spcBef>
              <a:buNone/>
              <a:defRPr/>
            </a:pPr>
            <a:endParaRPr lang="en-NZ" altLang="zh-CN" sz="2000" b="1" dirty="0"/>
          </a:p>
          <a:p>
            <a:pPr>
              <a:spcBef>
                <a:spcPts val="0"/>
              </a:spcBef>
              <a:buNone/>
              <a:defRPr/>
            </a:pPr>
            <a:r>
              <a:rPr lang="en-NZ" altLang="zh-CN" sz="2000" b="1" dirty="0"/>
              <a:t>        Relative	 			               Negotiations	        </a:t>
            </a:r>
          </a:p>
          <a:p>
            <a:pPr>
              <a:spcBef>
                <a:spcPts val="0"/>
              </a:spcBef>
              <a:buNone/>
              <a:defRPr/>
            </a:pPr>
            <a:r>
              <a:rPr lang="en-NZ" altLang="zh-CN" sz="2000" b="1" dirty="0"/>
              <a:t>    Assessment	           		              		 </a:t>
            </a:r>
            <a:r>
              <a:rPr lang="en-NZ" altLang="zh-CN" sz="1600" b="1" dirty="0">
                <a:solidFill>
                  <a:schemeClr val="bg2">
                    <a:lumMod val="25000"/>
                  </a:schemeClr>
                </a:solidFill>
              </a:rPr>
              <a:t>Competition for                </a:t>
            </a:r>
          </a:p>
          <a:p>
            <a:pPr>
              <a:spcBef>
                <a:spcPts val="0"/>
              </a:spcBef>
              <a:buNone/>
              <a:defRPr/>
            </a:pPr>
            <a:r>
              <a:rPr lang="en-NZ" altLang="zh-CN" sz="1600" b="1" dirty="0">
                <a:solidFill>
                  <a:schemeClr val="bg2">
                    <a:lumMod val="75000"/>
                  </a:schemeClr>
                </a:solidFill>
              </a:rPr>
              <a:t> </a:t>
            </a:r>
            <a:r>
              <a:rPr lang="en-NZ" sz="1600" b="1" dirty="0">
                <a:solidFill>
                  <a:schemeClr val="bg2">
                    <a:lumMod val="25000"/>
                  </a:schemeClr>
                </a:solidFill>
              </a:rPr>
              <a:t>No cost-effectiveness                                                     		</a:t>
            </a:r>
            <a:r>
              <a:rPr lang="en-NZ" altLang="zh-CN" sz="1600" b="1" dirty="0">
                <a:solidFill>
                  <a:schemeClr val="bg2">
                    <a:lumMod val="25000"/>
                  </a:schemeClr>
                </a:solidFill>
              </a:rPr>
              <a:t>available funding</a:t>
            </a:r>
            <a:endParaRPr lang="en-NZ" sz="1600" b="1" dirty="0">
              <a:solidFill>
                <a:schemeClr val="bg2">
                  <a:lumMod val="25000"/>
                </a:schemeClr>
              </a:solidFill>
            </a:endParaRPr>
          </a:p>
          <a:p>
            <a:pPr>
              <a:spcBef>
                <a:spcPts val="0"/>
              </a:spcBef>
              <a:buNone/>
              <a:defRPr/>
            </a:pPr>
            <a:r>
              <a:rPr lang="en-NZ" sz="1600" b="1" dirty="0">
                <a:solidFill>
                  <a:schemeClr val="bg2">
                    <a:lumMod val="25000"/>
                  </a:schemeClr>
                </a:solidFill>
              </a:rPr>
              <a:t>         threshold</a:t>
            </a:r>
          </a:p>
          <a:p>
            <a:pPr>
              <a:spcBef>
                <a:spcPts val="0"/>
              </a:spcBef>
              <a:buNone/>
              <a:defRPr/>
            </a:pPr>
            <a:endParaRPr lang="en-NZ" sz="1600" b="1" dirty="0">
              <a:solidFill>
                <a:schemeClr val="bg2">
                  <a:lumMod val="75000"/>
                </a:schemeClr>
              </a:solidFill>
            </a:endParaRPr>
          </a:p>
          <a:p>
            <a:pPr>
              <a:spcBef>
                <a:spcPts val="0"/>
              </a:spcBef>
              <a:buNone/>
              <a:defRPr/>
            </a:pPr>
            <a:endParaRPr lang="en-NZ" sz="1600" b="1" dirty="0">
              <a:solidFill>
                <a:schemeClr val="bg2">
                  <a:lumMod val="75000"/>
                </a:schemeClr>
              </a:solidFill>
            </a:endParaRPr>
          </a:p>
          <a:p>
            <a:pPr algn="ctr">
              <a:spcBef>
                <a:spcPts val="0"/>
              </a:spcBef>
              <a:buNone/>
              <a:defRPr/>
            </a:pPr>
            <a:r>
              <a:rPr lang="en-NZ" sz="2000" b="1" dirty="0">
                <a:solidFill>
                  <a:schemeClr val="bg2">
                    <a:lumMod val="25000"/>
                  </a:schemeClr>
                </a:solidFill>
              </a:rPr>
              <a:t>Allows Programme Budgeting and Marginal Analysis</a:t>
            </a:r>
            <a:endParaRPr lang="en-NZ" sz="2000" dirty="0">
              <a:solidFill>
                <a:schemeClr val="bg2">
                  <a:lumMod val="25000"/>
                </a:schemeClr>
              </a:solidFill>
            </a:endParaRPr>
          </a:p>
        </p:txBody>
      </p:sp>
      <p:sp>
        <p:nvSpPr>
          <p:cNvPr id="23556" name="Line 6"/>
          <p:cNvSpPr>
            <a:spLocks noChangeShapeType="1"/>
          </p:cNvSpPr>
          <p:nvPr/>
        </p:nvSpPr>
        <p:spPr bwMode="auto">
          <a:xfrm>
            <a:off x="5126834" y="2486819"/>
            <a:ext cx="1223962" cy="122555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3557" name="Line 6"/>
          <p:cNvSpPr>
            <a:spLocks noChangeShapeType="1"/>
          </p:cNvSpPr>
          <p:nvPr/>
        </p:nvSpPr>
        <p:spPr bwMode="auto">
          <a:xfrm flipH="1">
            <a:off x="2484440" y="2708277"/>
            <a:ext cx="1150937" cy="1057275"/>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3558" name="Line 7"/>
          <p:cNvSpPr>
            <a:spLocks noChangeShapeType="1"/>
          </p:cNvSpPr>
          <p:nvPr/>
        </p:nvSpPr>
        <p:spPr bwMode="auto">
          <a:xfrm>
            <a:off x="3152775" y="4508500"/>
            <a:ext cx="2160588" cy="0"/>
          </a:xfrm>
          <a:prstGeom prst="line">
            <a:avLst/>
          </a:prstGeom>
          <a:noFill/>
          <a:ln w="3810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75936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93000"/>
            <a:ext cx="8324850" cy="1325563"/>
          </a:xfrm>
        </p:spPr>
        <p:txBody>
          <a:bodyPr/>
          <a:lstStyle/>
          <a:p>
            <a:r>
              <a:rPr lang="en-US" dirty="0" smtClean="0"/>
              <a:t>Budget Impact as decision criterion</a:t>
            </a:r>
            <a:endParaRPr lang="en-US" dirty="0"/>
          </a:p>
        </p:txBody>
      </p:sp>
      <p:sp>
        <p:nvSpPr>
          <p:cNvPr id="3" name="Content Placeholder 2"/>
          <p:cNvSpPr>
            <a:spLocks noGrp="1"/>
          </p:cNvSpPr>
          <p:nvPr>
            <p:ph idx="1"/>
          </p:nvPr>
        </p:nvSpPr>
        <p:spPr>
          <a:xfrm>
            <a:off x="628650" y="1825625"/>
            <a:ext cx="8108950" cy="4351338"/>
          </a:xfrm>
        </p:spPr>
        <p:txBody>
          <a:bodyPr/>
          <a:lstStyle/>
          <a:p>
            <a:pPr>
              <a:lnSpc>
                <a:spcPct val="100000"/>
              </a:lnSpc>
              <a:spcBef>
                <a:spcPts val="0"/>
              </a:spcBef>
            </a:pPr>
            <a:r>
              <a:rPr lang="en-US" dirty="0" smtClean="0"/>
              <a:t>Relatively easy to comprehend and calculate</a:t>
            </a:r>
          </a:p>
          <a:p>
            <a:pPr>
              <a:lnSpc>
                <a:spcPct val="100000"/>
              </a:lnSpc>
              <a:spcBef>
                <a:spcPts val="0"/>
              </a:spcBef>
            </a:pPr>
            <a:r>
              <a:rPr lang="en-US" dirty="0" smtClean="0"/>
              <a:t>Pragmatic approach – can we afford it?</a:t>
            </a:r>
          </a:p>
          <a:p>
            <a:pPr>
              <a:lnSpc>
                <a:spcPct val="100000"/>
              </a:lnSpc>
              <a:spcBef>
                <a:spcPts val="0"/>
              </a:spcBef>
            </a:pPr>
            <a:r>
              <a:rPr lang="en-US" dirty="0" smtClean="0"/>
              <a:t>Encourages discussion on price (but how low to too low?)</a:t>
            </a:r>
          </a:p>
          <a:p>
            <a:pPr>
              <a:lnSpc>
                <a:spcPct val="100000"/>
              </a:lnSpc>
              <a:spcBef>
                <a:spcPts val="0"/>
              </a:spcBef>
            </a:pPr>
            <a:r>
              <a:rPr lang="en-US" dirty="0" smtClean="0"/>
              <a:t>Discriminates against conditions affecting large populations</a:t>
            </a:r>
          </a:p>
          <a:p>
            <a:pPr>
              <a:lnSpc>
                <a:spcPct val="100000"/>
              </a:lnSpc>
              <a:spcBef>
                <a:spcPts val="0"/>
              </a:spcBef>
            </a:pPr>
            <a:r>
              <a:rPr lang="en-US" dirty="0" smtClean="0"/>
              <a:t>Unable to inform efficiency</a:t>
            </a:r>
          </a:p>
          <a:p>
            <a:pPr>
              <a:lnSpc>
                <a:spcPct val="100000"/>
              </a:lnSpc>
              <a:spcBef>
                <a:spcPts val="0"/>
              </a:spcBef>
            </a:pPr>
            <a:r>
              <a:rPr lang="en-US" dirty="0" smtClean="0"/>
              <a:t>Used exclusively, likely to cost lives through unrealized health gain</a:t>
            </a:r>
          </a:p>
          <a:p>
            <a:pPr>
              <a:lnSpc>
                <a:spcPct val="100000"/>
              </a:lnSpc>
              <a:spcBef>
                <a:spcPts val="0"/>
              </a:spcBef>
            </a:pPr>
            <a:endParaRPr lang="en-US" dirty="0"/>
          </a:p>
        </p:txBody>
      </p:sp>
    </p:spTree>
    <p:extLst>
      <p:ext uri="{BB962C8B-B14F-4D97-AF65-F5344CB8AC3E}">
        <p14:creationId xmlns:p14="http://schemas.microsoft.com/office/powerpoint/2010/main" val="1202413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039100" cy="4351338"/>
          </a:xfrm>
        </p:spPr>
        <p:txBody>
          <a:bodyPr>
            <a:normAutofit/>
          </a:bodyPr>
          <a:lstStyle/>
          <a:p>
            <a:pPr>
              <a:lnSpc>
                <a:spcPct val="100000"/>
              </a:lnSpc>
              <a:spcBef>
                <a:spcPts val="0"/>
              </a:spcBef>
            </a:pPr>
            <a:endParaRPr lang="en-US" dirty="0" smtClean="0"/>
          </a:p>
          <a:p>
            <a:pPr>
              <a:lnSpc>
                <a:spcPct val="100000"/>
              </a:lnSpc>
              <a:spcBef>
                <a:spcPts val="0"/>
              </a:spcBef>
            </a:pPr>
            <a:r>
              <a:rPr lang="en-US" dirty="0" smtClean="0"/>
              <a:t>Allows consideration of technical and allocative efficiency – “value”</a:t>
            </a:r>
          </a:p>
          <a:p>
            <a:pPr>
              <a:lnSpc>
                <a:spcPct val="100000"/>
              </a:lnSpc>
              <a:spcBef>
                <a:spcPts val="0"/>
              </a:spcBef>
            </a:pPr>
            <a:r>
              <a:rPr lang="en-US" dirty="0" smtClean="0"/>
              <a:t>Potential to correct market failure</a:t>
            </a:r>
          </a:p>
          <a:p>
            <a:pPr>
              <a:lnSpc>
                <a:spcPct val="100000"/>
              </a:lnSpc>
              <a:spcBef>
                <a:spcPts val="0"/>
              </a:spcBef>
            </a:pPr>
            <a:r>
              <a:rPr lang="en-US" dirty="0" smtClean="0"/>
              <a:t>Requires consistent methods</a:t>
            </a:r>
          </a:p>
          <a:p>
            <a:pPr>
              <a:lnSpc>
                <a:spcPct val="100000"/>
              </a:lnSpc>
              <a:spcBef>
                <a:spcPts val="0"/>
              </a:spcBef>
            </a:pPr>
            <a:r>
              <a:rPr lang="en-US" dirty="0" smtClean="0"/>
              <a:t>Requires technical capacity to conduct and use</a:t>
            </a:r>
          </a:p>
          <a:p>
            <a:pPr>
              <a:lnSpc>
                <a:spcPct val="100000"/>
              </a:lnSpc>
              <a:spcBef>
                <a:spcPts val="0"/>
              </a:spcBef>
            </a:pPr>
            <a:r>
              <a:rPr lang="en-US" dirty="0" smtClean="0"/>
              <a:t>Used exclusively: places substantive pressure on methodology and appropriate threshold </a:t>
            </a:r>
          </a:p>
        </p:txBody>
      </p:sp>
      <p:sp>
        <p:nvSpPr>
          <p:cNvPr id="7"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ICER as decision criterion</a:t>
            </a:r>
            <a:endParaRPr lang="en-US" dirty="0"/>
          </a:p>
        </p:txBody>
      </p:sp>
    </p:spTree>
    <p:extLst>
      <p:ext uri="{BB962C8B-B14F-4D97-AF65-F5344CB8AC3E}">
        <p14:creationId xmlns:p14="http://schemas.microsoft.com/office/powerpoint/2010/main" val="529454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420688" y="115888"/>
            <a:ext cx="8445500" cy="1008062"/>
          </a:xfrm>
        </p:spPr>
        <p:txBody>
          <a:bodyPr rtlCol="0">
            <a:normAutofit/>
          </a:bodyPr>
          <a:lstStyle/>
          <a:p>
            <a:pPr eaLnBrk="1" fontAlgn="auto" hangingPunct="1">
              <a:spcAft>
                <a:spcPts val="0"/>
              </a:spcAft>
              <a:defRPr/>
            </a:pPr>
            <a:r>
              <a:rPr lang="en-US" altLang="en-US" b="1" dirty="0" smtClean="0">
                <a:effectLst>
                  <a:outerShdw blurRad="38100" dist="38100" dir="2700000" algn="tl">
                    <a:srgbClr val="C0C0C0"/>
                  </a:outerShdw>
                </a:effectLst>
                <a:ea typeface="ＭＳ Ｐゴシック" pitchFamily="34" charset="-128"/>
              </a:rPr>
              <a:t> </a:t>
            </a:r>
          </a:p>
        </p:txBody>
      </p:sp>
      <p:pic>
        <p:nvPicPr>
          <p:cNvPr id="104451" name="Picture 33" descr="CMYK wits vector logo"/>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04838" y="2543175"/>
            <a:ext cx="1346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Box 2"/>
          <p:cNvSpPr txBox="1">
            <a:spLocks noChangeArrowheads="1"/>
          </p:cNvSpPr>
          <p:nvPr/>
        </p:nvSpPr>
        <p:spPr bwMode="auto">
          <a:xfrm>
            <a:off x="468313" y="6227763"/>
            <a:ext cx="835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4A4A4A"/>
                </a:solidFill>
                <a:latin typeface="Arial" charset="0"/>
                <a:ea typeface="MS PGothic" charset="-128"/>
                <a:cs typeface="Arial" charset="0"/>
              </a:defRPr>
            </a:lvl1pPr>
            <a:lvl2pPr marL="742950" indent="-285750">
              <a:spcBef>
                <a:spcPct val="20000"/>
              </a:spcBef>
              <a:buFont typeface="Arial" charset="0"/>
              <a:buChar char="–"/>
              <a:defRPr sz="2800">
                <a:solidFill>
                  <a:srgbClr val="4A4A4A"/>
                </a:solidFill>
                <a:latin typeface="Arial" charset="0"/>
                <a:ea typeface="Arial" charset="0"/>
                <a:cs typeface="Arial" charset="0"/>
              </a:defRPr>
            </a:lvl2pPr>
            <a:lvl3pPr marL="1143000" indent="-228600">
              <a:spcBef>
                <a:spcPct val="20000"/>
              </a:spcBef>
              <a:buFont typeface="Arial" charset="0"/>
              <a:buChar char="•"/>
              <a:defRPr sz="2400">
                <a:solidFill>
                  <a:srgbClr val="4A4A4A"/>
                </a:solidFill>
                <a:latin typeface="Arial" charset="0"/>
                <a:ea typeface="Arial" charset="0"/>
                <a:cs typeface="Arial" charset="0"/>
              </a:defRPr>
            </a:lvl3pPr>
            <a:lvl4pPr marL="1600200" indent="-228600">
              <a:spcBef>
                <a:spcPct val="20000"/>
              </a:spcBef>
              <a:buFont typeface="Arial" charset="0"/>
              <a:buChar char="–"/>
              <a:defRPr sz="2000">
                <a:solidFill>
                  <a:srgbClr val="4A4A4A"/>
                </a:solidFill>
                <a:latin typeface="Arial" charset="0"/>
                <a:ea typeface="Arial" charset="0"/>
                <a:cs typeface="Arial" charset="0"/>
              </a:defRPr>
            </a:lvl4pPr>
            <a:lvl5pPr marL="2057400" indent="-22860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eaLnBrk="1" hangingPunct="1">
              <a:spcBef>
                <a:spcPct val="0"/>
              </a:spcBef>
              <a:buFontTx/>
              <a:buNone/>
            </a:pPr>
            <a:endParaRPr lang="en-ZA" altLang="en-US" sz="1800">
              <a:solidFill>
                <a:schemeClr val="tx1"/>
              </a:solidFill>
              <a:latin typeface="Calibri" charset="0"/>
            </a:endParaRPr>
          </a:p>
        </p:txBody>
      </p:sp>
      <p:pic>
        <p:nvPicPr>
          <p:cNvPr id="104453" name="Picture 9" descr="C:\Documents and Settings\a0019453\My Documents\Patrizia\LOGOS\Public Health Logo Final 2011 (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838" y="3938588"/>
            <a:ext cx="24844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1" descr="Priceless logo fina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8425" y="2436813"/>
            <a:ext cx="21526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1"/>
          <p:cNvSpPr txBox="1">
            <a:spLocks noChangeArrowheads="1"/>
          </p:cNvSpPr>
          <p:nvPr/>
        </p:nvSpPr>
        <p:spPr bwMode="auto">
          <a:xfrm>
            <a:off x="360363" y="-100013"/>
            <a:ext cx="8477250" cy="1630363"/>
          </a:xfrm>
          <a:prstGeom prst="rect">
            <a:avLst/>
          </a:prstGeom>
          <a:noFill/>
          <a:ln>
            <a:noFill/>
          </a:ln>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auto">
              <a:spcBef>
                <a:spcPct val="0"/>
              </a:spcBef>
              <a:spcAft>
                <a:spcPts val="0"/>
              </a:spcAft>
              <a:buFontTx/>
              <a:buNone/>
              <a:defRPr/>
            </a:pPr>
            <a:endParaRPr lang="en-US" altLang="en-US" sz="1200" b="1" dirty="0" smtClean="0">
              <a:latin typeface="+mn-lt"/>
            </a:endParaRPr>
          </a:p>
          <a:p>
            <a:pPr algn="ctr" fontAlgn="auto">
              <a:spcBef>
                <a:spcPct val="0"/>
              </a:spcBef>
              <a:spcAft>
                <a:spcPts val="0"/>
              </a:spcAft>
              <a:buFontTx/>
              <a:buNone/>
              <a:defRPr/>
            </a:pPr>
            <a:r>
              <a:rPr lang="en-US" altLang="en-US" sz="4400" b="1" dirty="0" smtClean="0">
                <a:latin typeface="+mn-lt"/>
              </a:rPr>
              <a:t>Siyabonga -  Enkosi - Thanks</a:t>
            </a:r>
            <a:r>
              <a:rPr lang="en-ZA" altLang="en-US" sz="4400" b="1" dirty="0" smtClean="0">
                <a:latin typeface="+mn-lt"/>
              </a:rPr>
              <a:t/>
            </a:r>
            <a:br>
              <a:rPr lang="en-ZA" altLang="en-US" sz="4400" b="1" dirty="0" smtClean="0">
                <a:latin typeface="+mn-lt"/>
              </a:rPr>
            </a:br>
            <a:endParaRPr lang="en-US" altLang="en-US" sz="4400" b="1" dirty="0" smtClean="0">
              <a:latin typeface="+mn-lt"/>
            </a:endParaRPr>
          </a:p>
        </p:txBody>
      </p:sp>
      <p:sp>
        <p:nvSpPr>
          <p:cNvPr id="104456" name="Rectangle 2"/>
          <p:cNvSpPr>
            <a:spLocks noChangeArrowheads="1"/>
          </p:cNvSpPr>
          <p:nvPr/>
        </p:nvSpPr>
        <p:spPr bwMode="auto">
          <a:xfrm>
            <a:off x="2720975" y="1268413"/>
            <a:ext cx="3506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4A4A4A"/>
                </a:solidFill>
                <a:latin typeface="Arial" charset="0"/>
                <a:ea typeface="MS PGothic" charset="-128"/>
                <a:cs typeface="Arial" charset="0"/>
              </a:defRPr>
            </a:lvl1pPr>
            <a:lvl2pPr marL="742950" indent="-285750">
              <a:spcBef>
                <a:spcPct val="20000"/>
              </a:spcBef>
              <a:buFont typeface="Arial" charset="0"/>
              <a:buChar char="–"/>
              <a:defRPr sz="2800">
                <a:solidFill>
                  <a:srgbClr val="4A4A4A"/>
                </a:solidFill>
                <a:latin typeface="Arial" charset="0"/>
                <a:ea typeface="Arial" charset="0"/>
                <a:cs typeface="Arial" charset="0"/>
              </a:defRPr>
            </a:lvl2pPr>
            <a:lvl3pPr marL="1143000" indent="-228600">
              <a:spcBef>
                <a:spcPct val="20000"/>
              </a:spcBef>
              <a:buFont typeface="Arial" charset="0"/>
              <a:buChar char="•"/>
              <a:defRPr sz="2400">
                <a:solidFill>
                  <a:srgbClr val="4A4A4A"/>
                </a:solidFill>
                <a:latin typeface="Arial" charset="0"/>
                <a:ea typeface="Arial" charset="0"/>
                <a:cs typeface="Arial" charset="0"/>
              </a:defRPr>
            </a:lvl3pPr>
            <a:lvl4pPr marL="1600200" indent="-228600">
              <a:spcBef>
                <a:spcPct val="20000"/>
              </a:spcBef>
              <a:buFont typeface="Arial" charset="0"/>
              <a:buChar char="–"/>
              <a:defRPr sz="2000">
                <a:solidFill>
                  <a:srgbClr val="4A4A4A"/>
                </a:solidFill>
                <a:latin typeface="Arial" charset="0"/>
                <a:ea typeface="Arial" charset="0"/>
                <a:cs typeface="Arial" charset="0"/>
              </a:defRPr>
            </a:lvl4pPr>
            <a:lvl5pPr marL="2057400" indent="-22860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eaLnBrk="1" hangingPunct="1">
              <a:spcBef>
                <a:spcPct val="0"/>
              </a:spcBef>
              <a:buFontTx/>
              <a:buNone/>
            </a:pPr>
            <a:r>
              <a:rPr lang="en-US" altLang="en-US" sz="2400" b="1">
                <a:solidFill>
                  <a:schemeClr val="tx1"/>
                </a:solidFill>
              </a:rPr>
              <a:t>www.pricelesssa.ac.za</a:t>
            </a:r>
            <a:endParaRPr lang="en-ZA" altLang="en-US" sz="2400" b="1">
              <a:solidFill>
                <a:schemeClr val="tx1"/>
              </a:solidFill>
            </a:endParaRPr>
          </a:p>
        </p:txBody>
      </p:sp>
      <p:pic>
        <p:nvPicPr>
          <p:cNvPr id="104457" name="Picture 16"/>
          <p:cNvPicPr>
            <a:picLocks noChangeAspect="1" noChangeArrowheads="1"/>
          </p:cNvPicPr>
          <p:nvPr/>
        </p:nvPicPr>
        <p:blipFill>
          <a:blip r:embed="rId6">
            <a:extLst>
              <a:ext uri="{28A0092B-C50C-407E-A947-70E740481C1C}">
                <a14:useLocalDpi xmlns:a14="http://schemas.microsoft.com/office/drawing/2010/main" val="0"/>
              </a:ext>
            </a:extLst>
          </a:blip>
          <a:srcRect l="1250" t="13843" r="56770" b="11420"/>
          <a:stretch>
            <a:fillRect/>
          </a:stretch>
        </p:blipFill>
        <p:spPr bwMode="auto">
          <a:xfrm>
            <a:off x="3211512" y="2684385"/>
            <a:ext cx="2808287" cy="138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52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312853"/>
            <a:ext cx="7292206" cy="410612"/>
          </a:xfrm>
        </p:spPr>
        <p:txBody>
          <a:bodyPr>
            <a:normAutofit fontScale="90000"/>
          </a:bodyPr>
          <a:lstStyle/>
          <a:p>
            <a:pPr algn="ctr"/>
            <a:r>
              <a:rPr lang="en-ZA" sz="2600" dirty="0">
                <a:latin typeface="Arial" panose="020B0604020202020204" pitchFamily="34" charset="0"/>
                <a:ea typeface="Batang" panose="02030600000101010101" pitchFamily="18" charset="-127"/>
                <a:cs typeface="Arial" panose="020B0604020202020204" pitchFamily="34" charset="0"/>
              </a:rPr>
              <a:t>PHARMAC within the New Zealand health system</a:t>
            </a:r>
          </a:p>
        </p:txBody>
      </p:sp>
      <p:pic>
        <p:nvPicPr>
          <p:cNvPr id="1026" name="Picture 2" descr="https://www.pharmac.govt.nz/assets/Uploads/factsheet-3-1-our-place-in-heal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66" y="909033"/>
            <a:ext cx="8760414" cy="5390148"/>
          </a:xfrm>
          <a:prstGeom prst="rect">
            <a:avLst/>
          </a:prstGeom>
          <a:noFill/>
          <a:ln>
            <a:solidFill>
              <a:prstClr val="black"/>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179" y="6484749"/>
            <a:ext cx="7769225" cy="276999"/>
          </a:xfrm>
          <a:prstGeom prst="rect">
            <a:avLst/>
          </a:prstGeom>
          <a:noFill/>
        </p:spPr>
        <p:txBody>
          <a:bodyPr wrap="square" rtlCol="0">
            <a:spAutoFit/>
          </a:bodyPr>
          <a:lstStyle/>
          <a:p>
            <a:r>
              <a:rPr lang="en-ZA" sz="1200" dirty="0"/>
              <a:t>SOURCE: https://www.pharmac.govt.nz/about/your-guide-to-pharmac/factsheet-03-our-place-in-the-health-system/</a:t>
            </a:r>
          </a:p>
        </p:txBody>
      </p:sp>
    </p:spTree>
    <p:extLst>
      <p:ext uri="{BB962C8B-B14F-4D97-AF65-F5344CB8AC3E}">
        <p14:creationId xmlns:p14="http://schemas.microsoft.com/office/powerpoint/2010/main" val="2076263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66551" y="490450"/>
            <a:ext cx="7705725" cy="796925"/>
          </a:xfrm>
        </p:spPr>
        <p:txBody>
          <a:bodyPr>
            <a:normAutofit fontScale="90000"/>
          </a:bodyPr>
          <a:lstStyle/>
          <a:p>
            <a:r>
              <a:rPr lang="en-NZ" altLang="en-US"/>
              <a:t>PHARMAC  - a brief history</a:t>
            </a:r>
            <a:br>
              <a:rPr lang="en-NZ" altLang="en-US"/>
            </a:br>
            <a:endParaRPr lang="en-NZ" altLang="en-US"/>
          </a:p>
        </p:txBody>
      </p:sp>
      <p:sp>
        <p:nvSpPr>
          <p:cNvPr id="5123" name="Content Placeholder 2"/>
          <p:cNvSpPr>
            <a:spLocks noGrp="1"/>
          </p:cNvSpPr>
          <p:nvPr>
            <p:ph idx="1"/>
          </p:nvPr>
        </p:nvSpPr>
        <p:spPr>
          <a:xfrm>
            <a:off x="424658" y="1090614"/>
            <a:ext cx="8719342" cy="4824412"/>
          </a:xfrm>
        </p:spPr>
        <p:txBody>
          <a:bodyPr/>
          <a:lstStyle/>
          <a:p>
            <a:r>
              <a:rPr lang="en-NZ" altLang="en-US" sz="2000" dirty="0"/>
              <a:t>1993 - PHARMAC established, annual </a:t>
            </a:r>
            <a:r>
              <a:rPr lang="en-NZ" altLang="en-US" sz="2000" dirty="0" smtClean="0"/>
              <a:t>pharmaceutical spend </a:t>
            </a:r>
            <a:r>
              <a:rPr lang="en-NZ" altLang="en-US" sz="2000" dirty="0"/>
              <a:t>$445M</a:t>
            </a:r>
          </a:p>
          <a:p>
            <a:r>
              <a:rPr lang="en-NZ" altLang="en-US" sz="2000" dirty="0"/>
              <a:t>1997 - First tender for sole supply in the community</a:t>
            </a:r>
          </a:p>
          <a:p>
            <a:r>
              <a:rPr lang="en-NZ" altLang="en-US" sz="2000" dirty="0"/>
              <a:t>2002 - Management of all cancer treatments</a:t>
            </a:r>
          </a:p>
          <a:p>
            <a:r>
              <a:rPr lang="en-NZ" altLang="en-US" sz="2000" dirty="0"/>
              <a:t>2003 - Annual spend $510M </a:t>
            </a:r>
          </a:p>
          <a:p>
            <a:pPr lvl="2"/>
            <a:r>
              <a:rPr lang="en-NZ" altLang="en-US" dirty="0"/>
              <a:t> First  decade - $2billion cumulative savings, 6% pa prescription growth</a:t>
            </a:r>
          </a:p>
          <a:p>
            <a:r>
              <a:rPr lang="en-NZ" altLang="en-US" sz="2000" dirty="0"/>
              <a:t>2012 - Management of immunisation vaccines</a:t>
            </a:r>
          </a:p>
          <a:p>
            <a:r>
              <a:rPr lang="en-NZ" altLang="en-US" sz="2000" dirty="0"/>
              <a:t>2013 - Annual </a:t>
            </a:r>
            <a:r>
              <a:rPr lang="en-NZ" altLang="en-US" sz="2000" dirty="0" smtClean="0"/>
              <a:t>spend </a:t>
            </a:r>
            <a:r>
              <a:rPr lang="en-NZ" altLang="en-US" sz="2000" dirty="0"/>
              <a:t>$784M </a:t>
            </a:r>
          </a:p>
          <a:p>
            <a:pPr lvl="2"/>
            <a:r>
              <a:rPr lang="en-NZ" altLang="en-US" dirty="0"/>
              <a:t> Second decade - $4billion cumulative savings, 6% pa prescription </a:t>
            </a:r>
            <a:r>
              <a:rPr lang="en-NZ" altLang="en-US" dirty="0" smtClean="0"/>
              <a:t>growth</a:t>
            </a:r>
          </a:p>
          <a:p>
            <a:r>
              <a:rPr lang="en-NZ" altLang="en-US" sz="2000" dirty="0" smtClean="0"/>
              <a:t>2016 </a:t>
            </a:r>
            <a:r>
              <a:rPr lang="en-NZ" altLang="en-US" sz="2000" dirty="0"/>
              <a:t>- </a:t>
            </a:r>
            <a:r>
              <a:rPr lang="en-NZ" altLang="en-US" sz="2000" dirty="0" smtClean="0"/>
              <a:t>$</a:t>
            </a:r>
            <a:r>
              <a:rPr lang="en-NZ" altLang="en-US" sz="2000" dirty="0" smtClean="0"/>
              <a:t>800</a:t>
            </a:r>
            <a:r>
              <a:rPr lang="en-NZ" altLang="en-US" sz="2000" dirty="0" smtClean="0"/>
              <a:t> </a:t>
            </a:r>
            <a:r>
              <a:rPr lang="en-NZ" altLang="en-US" sz="2000" dirty="0" smtClean="0"/>
              <a:t>nominal budget, </a:t>
            </a:r>
            <a:r>
              <a:rPr lang="en-NZ" altLang="en-US" sz="2000" dirty="0"/>
              <a:t>saved and re-invested $52.7 </a:t>
            </a:r>
            <a:r>
              <a:rPr lang="en-NZ" altLang="en-US" sz="2000" dirty="0" smtClean="0"/>
              <a:t>million, 44 million </a:t>
            </a:r>
            <a:r>
              <a:rPr lang="en-NZ" altLang="en-US" sz="2000" dirty="0" err="1" smtClean="0"/>
              <a:t>Rxs</a:t>
            </a:r>
            <a:endParaRPr lang="en-NZ" altLang="en-US" sz="2000" dirty="0" smtClean="0"/>
          </a:p>
          <a:p>
            <a:endParaRPr lang="en-NZ" altLang="en-US" sz="2000" dirty="0"/>
          </a:p>
        </p:txBody>
      </p:sp>
      <p:sp>
        <p:nvSpPr>
          <p:cNvPr id="2" name="Rectangle 1"/>
          <p:cNvSpPr/>
          <p:nvPr/>
        </p:nvSpPr>
        <p:spPr>
          <a:xfrm>
            <a:off x="866551" y="5314861"/>
            <a:ext cx="7594826" cy="1200329"/>
          </a:xfrm>
          <a:prstGeom prst="rect">
            <a:avLst/>
          </a:prstGeom>
          <a:ln>
            <a:solidFill>
              <a:schemeClr val="tx1"/>
            </a:solidFill>
          </a:ln>
        </p:spPr>
        <p:txBody>
          <a:bodyPr wrap="square">
            <a:spAutoFit/>
          </a:bodyPr>
          <a:lstStyle/>
          <a:p>
            <a:r>
              <a:rPr lang="en-NZ" altLang="en-US" dirty="0"/>
              <a:t>Mission: “To secure for eligible people in need of pharmaceuticals, the best health outcomes that can reasonably be achieved, and from within the amount of funding provided.” </a:t>
            </a:r>
          </a:p>
          <a:p>
            <a:r>
              <a:rPr lang="en-NZ" altLang="en-US" i="1" dirty="0"/>
              <a:t>New Zealand Health and Disability Act 2000</a:t>
            </a:r>
          </a:p>
        </p:txBody>
      </p:sp>
    </p:spTree>
    <p:extLst>
      <p:ext uri="{BB962C8B-B14F-4D97-AF65-F5344CB8AC3E}">
        <p14:creationId xmlns:p14="http://schemas.microsoft.com/office/powerpoint/2010/main" val="46132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28650" y="78625"/>
            <a:ext cx="7886700" cy="1325563"/>
          </a:xfrm>
        </p:spPr>
        <p:txBody>
          <a:bodyPr/>
          <a:lstStyle/>
          <a:p>
            <a:pPr eaLnBrk="1" hangingPunct="1"/>
            <a:r>
              <a:rPr lang="en-NZ" altLang="en-US"/>
              <a:t>PHARMAC’s long-term impact</a:t>
            </a:r>
          </a:p>
        </p:txBody>
      </p:sp>
      <p:pic>
        <p:nvPicPr>
          <p:cNvPr id="6147" name="Picture 2" descr="DrugExpenditure_Impact_2012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0863"/>
            <a:ext cx="8515350" cy="553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95" y="879511"/>
            <a:ext cx="8092369" cy="994172"/>
          </a:xfrm>
        </p:spPr>
        <p:txBody>
          <a:bodyPr>
            <a:normAutofit/>
          </a:bodyPr>
          <a:lstStyle/>
          <a:p>
            <a:r>
              <a:rPr lang="en-ZA" dirty="0" smtClean="0"/>
              <a:t>The HTA process</a:t>
            </a:r>
            <a:endParaRPr lang="en-ZA" dirty="0"/>
          </a:p>
        </p:txBody>
      </p:sp>
      <p:grpSp>
        <p:nvGrpSpPr>
          <p:cNvPr id="3" name="Group 2"/>
          <p:cNvGrpSpPr/>
          <p:nvPr/>
        </p:nvGrpSpPr>
        <p:grpSpPr>
          <a:xfrm>
            <a:off x="111407" y="2263140"/>
            <a:ext cx="8880194" cy="2888933"/>
            <a:chOff x="148543" y="1874520"/>
            <a:chExt cx="11840258" cy="3851910"/>
          </a:xfrm>
        </p:grpSpPr>
        <p:sp>
          <p:nvSpPr>
            <p:cNvPr id="44" name="Rectangle 43"/>
            <p:cNvSpPr/>
            <p:nvPr/>
          </p:nvSpPr>
          <p:spPr>
            <a:xfrm>
              <a:off x="148543" y="1874520"/>
              <a:ext cx="11840210" cy="385191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lumMod val="95000"/>
                  </a:prstClr>
                </a:solidFill>
              </a:endParaRPr>
            </a:p>
          </p:txBody>
        </p:sp>
        <p:sp>
          <p:nvSpPr>
            <p:cNvPr id="32" name="Arrow: Right 31"/>
            <p:cNvSpPr/>
            <p:nvPr/>
          </p:nvSpPr>
          <p:spPr>
            <a:xfrm>
              <a:off x="148591" y="3478602"/>
              <a:ext cx="11840210" cy="1410456"/>
            </a:xfrm>
            <a:prstGeom prst="rightArrow">
              <a:avLst/>
            </a:prstGeom>
            <a:gradFill flip="none" rotWithShape="1">
              <a:gsLst>
                <a:gs pos="0">
                  <a:srgbClr val="417AB3"/>
                </a:gs>
                <a:gs pos="25000">
                  <a:srgbClr val="6FB3C4"/>
                </a:gs>
                <a:gs pos="84000">
                  <a:srgbClr val="59B359"/>
                </a:gs>
                <a:gs pos="66000">
                  <a:srgbClr val="92D050"/>
                </a:gs>
                <a:gs pos="47000">
                  <a:srgbClr val="5CB597"/>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27" name="TextBox 26"/>
            <p:cNvSpPr txBox="1"/>
            <p:nvPr/>
          </p:nvSpPr>
          <p:spPr>
            <a:xfrm>
              <a:off x="508164" y="3586517"/>
              <a:ext cx="1901619" cy="1440000"/>
            </a:xfrm>
            <a:prstGeom prst="roundRect">
              <a:avLst/>
            </a:prstGeom>
            <a:solidFill>
              <a:srgbClr val="417AB3"/>
            </a:solidFill>
            <a:ln w="19050">
              <a:solidFill>
                <a:schemeClr val="tx1"/>
              </a:solidFill>
            </a:ln>
          </p:spPr>
          <p:txBody>
            <a:bodyPr wrap="square" rtlCol="0">
              <a:spAutoFit/>
            </a:bodyPr>
            <a:lstStyle/>
            <a:p>
              <a:pPr algn="ctr" eaLnBrk="1" fontAlgn="auto" hangingPunct="1">
                <a:spcBef>
                  <a:spcPts val="0"/>
                </a:spcBef>
                <a:spcAft>
                  <a:spcPts val="0"/>
                </a:spcAft>
              </a:pPr>
              <a:r>
                <a:rPr lang="en-ZA" sz="1600" dirty="0" smtClean="0">
                  <a:solidFill>
                    <a:prstClr val="black"/>
                  </a:solidFill>
                  <a:latin typeface="Calibri" panose="020F0502020204030204"/>
                  <a:ea typeface=""/>
                </a:rPr>
                <a:t>Defining </a:t>
              </a:r>
              <a:endParaRPr lang="en-ZA" sz="1600" dirty="0">
                <a:solidFill>
                  <a:prstClr val="black"/>
                </a:solidFill>
                <a:latin typeface="Calibri" panose="020F0502020204030204"/>
                <a:ea typeface=""/>
              </a:endParaRPr>
            </a:p>
            <a:p>
              <a:pPr algn="ctr" eaLnBrk="1" fontAlgn="auto" hangingPunct="1">
                <a:spcBef>
                  <a:spcPts val="0"/>
                </a:spcBef>
                <a:spcAft>
                  <a:spcPts val="0"/>
                </a:spcAft>
              </a:pPr>
              <a:r>
                <a:rPr lang="en-ZA" sz="1600" dirty="0">
                  <a:solidFill>
                    <a:prstClr val="black"/>
                  </a:solidFill>
                  <a:latin typeface="Calibri" panose="020F0502020204030204"/>
                  <a:ea typeface=""/>
                </a:rPr>
                <a:t>Decision </a:t>
              </a:r>
              <a:r>
                <a:rPr lang="en-ZA" sz="1600" dirty="0" smtClean="0">
                  <a:solidFill>
                    <a:prstClr val="black"/>
                  </a:solidFill>
                  <a:latin typeface="Calibri" panose="020F0502020204030204"/>
                  <a:ea typeface=""/>
                </a:rPr>
                <a:t>Space</a:t>
              </a:r>
              <a:endParaRPr lang="en-ZA" sz="1600" dirty="0">
                <a:solidFill>
                  <a:prstClr val="black"/>
                </a:solidFill>
                <a:latin typeface="Calibri" panose="020F0502020204030204"/>
                <a:ea typeface=""/>
              </a:endParaRPr>
            </a:p>
          </p:txBody>
        </p:sp>
        <p:sp>
          <p:nvSpPr>
            <p:cNvPr id="28" name="TextBox 27"/>
            <p:cNvSpPr txBox="1"/>
            <p:nvPr/>
          </p:nvSpPr>
          <p:spPr>
            <a:xfrm>
              <a:off x="2656466" y="3536796"/>
              <a:ext cx="1901619" cy="1440000"/>
            </a:xfrm>
            <a:prstGeom prst="roundRect">
              <a:avLst/>
            </a:prstGeom>
            <a:solidFill>
              <a:srgbClr val="6FB3C4"/>
            </a:solidFill>
            <a:ln w="19050">
              <a:solidFill>
                <a:schemeClr val="tx1"/>
              </a:solidFill>
            </a:ln>
          </p:spPr>
          <p:txBody>
            <a:bodyPr wrap="square" rtlCol="0" anchor="ctr" anchorCtr="1">
              <a:spAutoFit/>
            </a:bodyPr>
            <a:lstStyle/>
            <a:p>
              <a:pPr algn="ctr" eaLnBrk="1" fontAlgn="auto" hangingPunct="1">
                <a:spcBef>
                  <a:spcPts val="0"/>
                </a:spcBef>
                <a:spcAft>
                  <a:spcPts val="0"/>
                </a:spcAft>
              </a:pPr>
              <a:endParaRPr lang="en-ZA" dirty="0" smtClean="0">
                <a:solidFill>
                  <a:prstClr val="white"/>
                </a:solidFill>
                <a:latin typeface="Calibri" panose="020F0502020204030204"/>
                <a:ea typeface=""/>
              </a:endParaRPr>
            </a:p>
            <a:p>
              <a:pPr algn="ctr" eaLnBrk="1" fontAlgn="auto" hangingPunct="1">
                <a:spcBef>
                  <a:spcPts val="0"/>
                </a:spcBef>
                <a:spcAft>
                  <a:spcPts val="0"/>
                </a:spcAft>
              </a:pPr>
              <a:r>
                <a:rPr lang="en-ZA" dirty="0" smtClean="0">
                  <a:solidFill>
                    <a:prstClr val="black"/>
                  </a:solidFill>
                  <a:latin typeface="Calibri" panose="020F0502020204030204"/>
                  <a:ea typeface=""/>
                </a:rPr>
                <a:t>Analysis</a:t>
              </a:r>
            </a:p>
            <a:p>
              <a:pPr algn="ctr" eaLnBrk="1" fontAlgn="auto" hangingPunct="1">
                <a:spcBef>
                  <a:spcPts val="0"/>
                </a:spcBef>
                <a:spcAft>
                  <a:spcPts val="0"/>
                </a:spcAft>
              </a:pPr>
              <a:endParaRPr lang="en-ZA" dirty="0">
                <a:solidFill>
                  <a:prstClr val="white"/>
                </a:solidFill>
                <a:latin typeface="Calibri" panose="020F0502020204030204"/>
                <a:ea typeface=""/>
              </a:endParaRPr>
            </a:p>
          </p:txBody>
        </p:sp>
        <p:sp>
          <p:nvSpPr>
            <p:cNvPr id="30" name="TextBox 29"/>
            <p:cNvSpPr txBox="1"/>
            <p:nvPr/>
          </p:nvSpPr>
          <p:spPr>
            <a:xfrm>
              <a:off x="6805023" y="3525170"/>
              <a:ext cx="1980000" cy="1440000"/>
            </a:xfrm>
            <a:prstGeom prst="roundRect">
              <a:avLst/>
            </a:prstGeom>
            <a:solidFill>
              <a:srgbClr val="92D050"/>
            </a:solidFill>
            <a:ln w="19050">
              <a:solidFill>
                <a:schemeClr val="tx1"/>
              </a:solidFill>
            </a:ln>
          </p:spPr>
          <p:txBody>
            <a:bodyPr wrap="square" rtlCol="0" anchor="ctr" anchorCtr="1">
              <a:spAutoFit/>
            </a:bodyPr>
            <a:lstStyle/>
            <a:p>
              <a:pPr algn="ctr" eaLnBrk="1" fontAlgn="auto" hangingPunct="1">
                <a:spcBef>
                  <a:spcPts val="0"/>
                </a:spcBef>
                <a:spcAft>
                  <a:spcPts val="0"/>
                </a:spcAft>
              </a:pPr>
              <a:r>
                <a:rPr lang="en-ZA" sz="1650" dirty="0" smtClean="0">
                  <a:solidFill>
                    <a:prstClr val="black"/>
                  </a:solidFill>
                  <a:latin typeface="Calibri" panose="020F0502020204030204"/>
                  <a:ea typeface=""/>
                </a:rPr>
                <a:t>Decision Making</a:t>
              </a:r>
              <a:endParaRPr lang="en-ZA" sz="1650" dirty="0">
                <a:solidFill>
                  <a:prstClr val="black"/>
                </a:solidFill>
                <a:latin typeface="Calibri" panose="020F0502020204030204"/>
                <a:ea typeface=""/>
              </a:endParaRPr>
            </a:p>
          </p:txBody>
        </p:sp>
        <p:sp>
          <p:nvSpPr>
            <p:cNvPr id="31" name="TextBox 30"/>
            <p:cNvSpPr txBox="1"/>
            <p:nvPr/>
          </p:nvSpPr>
          <p:spPr>
            <a:xfrm>
              <a:off x="8961531" y="3525170"/>
              <a:ext cx="2166056" cy="1440000"/>
            </a:xfrm>
            <a:prstGeom prst="roundRect">
              <a:avLst/>
            </a:prstGeom>
            <a:solidFill>
              <a:srgbClr val="59B359"/>
            </a:solidFill>
            <a:ln w="19050">
              <a:solidFill>
                <a:schemeClr val="tx1"/>
              </a:solidFill>
            </a:ln>
          </p:spPr>
          <p:txBody>
            <a:bodyPr wrap="square" rtlCol="0" anchor="ctr" anchorCtr="1">
              <a:spAutoFit/>
            </a:bodyPr>
            <a:lstStyle/>
            <a:p>
              <a:pPr algn="ctr" eaLnBrk="1" fontAlgn="auto" hangingPunct="1">
                <a:spcBef>
                  <a:spcPts val="0"/>
                </a:spcBef>
                <a:spcAft>
                  <a:spcPts val="0"/>
                </a:spcAft>
              </a:pPr>
              <a:endParaRPr lang="en-ZA" sz="1500" dirty="0">
                <a:solidFill>
                  <a:prstClr val="white"/>
                </a:solidFill>
                <a:latin typeface="Calibri" panose="020F0502020204030204"/>
                <a:ea typeface=""/>
              </a:endParaRPr>
            </a:p>
            <a:p>
              <a:pPr algn="ctr" eaLnBrk="1" fontAlgn="auto" hangingPunct="1">
                <a:spcBef>
                  <a:spcPts val="0"/>
                </a:spcBef>
                <a:spcAft>
                  <a:spcPts val="0"/>
                </a:spcAft>
              </a:pPr>
              <a:r>
                <a:rPr lang="en-ZA" sz="1500" dirty="0">
                  <a:solidFill>
                    <a:prstClr val="black"/>
                  </a:solidFill>
                  <a:latin typeface="Calibri" panose="020F0502020204030204"/>
                  <a:ea typeface=""/>
                </a:rPr>
                <a:t>Implementation</a:t>
              </a:r>
            </a:p>
            <a:p>
              <a:pPr algn="ctr" eaLnBrk="1" fontAlgn="auto" hangingPunct="1">
                <a:spcBef>
                  <a:spcPts val="0"/>
                </a:spcBef>
                <a:spcAft>
                  <a:spcPts val="0"/>
                </a:spcAft>
              </a:pPr>
              <a:endParaRPr lang="en-ZA" sz="1500" dirty="0">
                <a:solidFill>
                  <a:prstClr val="white"/>
                </a:solidFill>
                <a:latin typeface="Calibri" panose="020F0502020204030204"/>
                <a:ea typeface=""/>
              </a:endParaRPr>
            </a:p>
          </p:txBody>
        </p:sp>
        <p:grpSp>
          <p:nvGrpSpPr>
            <p:cNvPr id="12" name="Group 11"/>
            <p:cNvGrpSpPr/>
            <p:nvPr/>
          </p:nvGrpSpPr>
          <p:grpSpPr>
            <a:xfrm>
              <a:off x="7107029" y="1999477"/>
              <a:ext cx="1310247" cy="1218123"/>
              <a:chOff x="7160159" y="2000455"/>
              <a:chExt cx="1159507" cy="1132383"/>
            </a:xfrm>
          </p:grpSpPr>
          <p:sp>
            <p:nvSpPr>
              <p:cNvPr id="8" name="Oval 7"/>
              <p:cNvSpPr/>
              <p:nvPr/>
            </p:nvSpPr>
            <p:spPr>
              <a:xfrm>
                <a:off x="7169484" y="2000455"/>
                <a:ext cx="1150182" cy="1132383"/>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9" name="Arrow: Right 8"/>
              <p:cNvSpPr/>
              <p:nvPr/>
            </p:nvSpPr>
            <p:spPr>
              <a:xfrm>
                <a:off x="7741280" y="2483945"/>
                <a:ext cx="575230" cy="16540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10" name="Arrow: Right 9"/>
              <p:cNvSpPr/>
              <p:nvPr/>
            </p:nvSpPr>
            <p:spPr>
              <a:xfrm rot="2017441">
                <a:off x="7643606" y="2635768"/>
                <a:ext cx="618506" cy="15635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11" name="Arrow: Right 10"/>
              <p:cNvSpPr/>
              <p:nvPr/>
            </p:nvSpPr>
            <p:spPr>
              <a:xfrm rot="5400000">
                <a:off x="7490322" y="2758388"/>
                <a:ext cx="550458" cy="1669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13" name="Arrow: Right 12"/>
              <p:cNvSpPr/>
              <p:nvPr/>
            </p:nvSpPr>
            <p:spPr>
              <a:xfrm rot="10800000">
                <a:off x="7160159" y="2501383"/>
                <a:ext cx="575230" cy="16540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14" name="Arrow: Right 13"/>
              <p:cNvSpPr/>
              <p:nvPr/>
            </p:nvSpPr>
            <p:spPr>
              <a:xfrm rot="12835167">
                <a:off x="7229446" y="2326606"/>
                <a:ext cx="618506" cy="15635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15" name="Arrow: Right 14"/>
              <p:cNvSpPr/>
              <p:nvPr/>
            </p:nvSpPr>
            <p:spPr>
              <a:xfrm rot="16200000">
                <a:off x="7493006" y="2201561"/>
                <a:ext cx="550458" cy="1669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16" name="Arrow: Right 15"/>
              <p:cNvSpPr/>
              <p:nvPr/>
            </p:nvSpPr>
            <p:spPr>
              <a:xfrm rot="8083347">
                <a:off x="7297588" y="2696641"/>
                <a:ext cx="569816" cy="1669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sp>
            <p:nvSpPr>
              <p:cNvPr id="17" name="Arrow: Right 16"/>
              <p:cNvSpPr/>
              <p:nvPr/>
            </p:nvSpPr>
            <p:spPr>
              <a:xfrm rot="18656958">
                <a:off x="7668567" y="2287729"/>
                <a:ext cx="569816" cy="1669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ZA">
                  <a:solidFill>
                    <a:prstClr val="white"/>
                  </a:solidFill>
                </a:endParaRPr>
              </a:p>
            </p:txBody>
          </p:sp>
        </p:grpSp>
        <p:sp>
          <p:nvSpPr>
            <p:cNvPr id="25" name="TextBox 24"/>
            <p:cNvSpPr txBox="1"/>
            <p:nvPr/>
          </p:nvSpPr>
          <p:spPr>
            <a:xfrm>
              <a:off x="4726897" y="3533858"/>
              <a:ext cx="1901619" cy="1440000"/>
            </a:xfrm>
            <a:prstGeom prst="roundRect">
              <a:avLst/>
            </a:prstGeom>
            <a:solidFill>
              <a:srgbClr val="5CB597"/>
            </a:solidFill>
            <a:ln w="19050">
              <a:solidFill>
                <a:schemeClr val="tx1"/>
              </a:solidFill>
            </a:ln>
          </p:spPr>
          <p:txBody>
            <a:bodyPr wrap="square" rtlCol="0" anchor="ctr" anchorCtr="1">
              <a:spAutoFit/>
            </a:bodyPr>
            <a:lstStyle/>
            <a:p>
              <a:pPr algn="ctr" eaLnBrk="1" fontAlgn="auto" hangingPunct="1">
                <a:spcBef>
                  <a:spcPts val="0"/>
                </a:spcBef>
                <a:spcAft>
                  <a:spcPts val="0"/>
                </a:spcAft>
              </a:pPr>
              <a:endParaRPr lang="en-ZA" dirty="0">
                <a:solidFill>
                  <a:prstClr val="white"/>
                </a:solidFill>
                <a:latin typeface="Calibri" panose="020F0502020204030204"/>
                <a:ea typeface=""/>
              </a:endParaRPr>
            </a:p>
            <a:p>
              <a:pPr algn="ctr" eaLnBrk="1" fontAlgn="auto" hangingPunct="1">
                <a:spcBef>
                  <a:spcPts val="0"/>
                </a:spcBef>
                <a:spcAft>
                  <a:spcPts val="0"/>
                </a:spcAft>
              </a:pPr>
              <a:r>
                <a:rPr lang="en-ZA" dirty="0">
                  <a:solidFill>
                    <a:prstClr val="black"/>
                  </a:solidFill>
                  <a:latin typeface="Calibri" panose="020F0502020204030204"/>
                  <a:ea typeface=""/>
                </a:rPr>
                <a:t>Appraisal</a:t>
              </a:r>
            </a:p>
            <a:p>
              <a:pPr algn="ctr" eaLnBrk="1" fontAlgn="auto" hangingPunct="1">
                <a:spcBef>
                  <a:spcPts val="0"/>
                </a:spcBef>
                <a:spcAft>
                  <a:spcPts val="0"/>
                </a:spcAft>
              </a:pPr>
              <a:endParaRPr lang="en-ZA" dirty="0">
                <a:solidFill>
                  <a:prstClr val="white"/>
                </a:solidFill>
                <a:latin typeface="Calibri" panose="020F0502020204030204"/>
                <a:ea typeface=""/>
              </a:endParaRPr>
            </a:p>
          </p:txBody>
        </p:sp>
        <p:graphicFrame>
          <p:nvGraphicFramePr>
            <p:cNvPr id="4" name="Object 3"/>
            <p:cNvGraphicFramePr>
              <a:graphicFrameLocks noChangeAspect="1"/>
            </p:cNvGraphicFramePr>
            <p:nvPr>
              <p:extLst/>
            </p:nvPr>
          </p:nvGraphicFramePr>
          <p:xfrm>
            <a:off x="874794" y="1962575"/>
            <a:ext cx="1296000" cy="1300549"/>
          </p:xfrm>
          <a:graphic>
            <a:graphicData uri="http://schemas.openxmlformats.org/presentationml/2006/ole">
              <mc:AlternateContent xmlns:mc="http://schemas.openxmlformats.org/markup-compatibility/2006">
                <mc:Choice xmlns:v="urn:schemas-microsoft-com:vml" Requires="v">
                  <p:oleObj spid="_x0000_s6166" name="CorelDRAW Home &amp; Students" r:id="rId3" imgW="452232" imgH="453712" progId="CorelDRAWHome.Graphic.18">
                    <p:embed/>
                  </p:oleObj>
                </mc:Choice>
                <mc:Fallback>
                  <p:oleObj name="CorelDRAW Home &amp; Students" r:id="rId3" imgW="452232" imgH="453712" progId="CorelDRAWHome.Graphic.18">
                    <p:embed/>
                    <p:pic>
                      <p:nvPicPr>
                        <p:cNvPr id="0" name=""/>
                        <p:cNvPicPr/>
                        <p:nvPr/>
                      </p:nvPicPr>
                      <p:blipFill>
                        <a:blip r:embed="rId4"/>
                        <a:stretch>
                          <a:fillRect/>
                        </a:stretch>
                      </p:blipFill>
                      <p:spPr>
                        <a:xfrm>
                          <a:off x="874794" y="1962575"/>
                          <a:ext cx="1296000" cy="1300549"/>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959275" y="1964669"/>
            <a:ext cx="1296000" cy="1306379"/>
          </p:xfrm>
          <a:graphic>
            <a:graphicData uri="http://schemas.openxmlformats.org/presentationml/2006/ole">
              <mc:AlternateContent xmlns:mc="http://schemas.openxmlformats.org/markup-compatibility/2006">
                <mc:Choice xmlns:v="urn:schemas-microsoft-com:vml" Requires="v">
                  <p:oleObj spid="_x0000_s6167" name="CorelDRAW Home &amp; Students" r:id="rId5" imgW="1477123" imgH="1483337" progId="CorelDRAWHome.Graphic.18">
                    <p:embed/>
                  </p:oleObj>
                </mc:Choice>
                <mc:Fallback>
                  <p:oleObj name="CorelDRAW Home &amp; Students" r:id="rId5" imgW="1477123" imgH="1483337" progId="CorelDRAWHome.Graphic.18">
                    <p:embed/>
                    <p:pic>
                      <p:nvPicPr>
                        <p:cNvPr id="0" name=""/>
                        <p:cNvPicPr/>
                        <p:nvPr/>
                      </p:nvPicPr>
                      <p:blipFill>
                        <a:blip r:embed="rId6"/>
                        <a:stretch>
                          <a:fillRect/>
                        </a:stretch>
                      </p:blipFill>
                      <p:spPr>
                        <a:xfrm>
                          <a:off x="2959275" y="1964669"/>
                          <a:ext cx="1296000" cy="1306379"/>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5047239" y="1964669"/>
            <a:ext cx="1215533" cy="1301574"/>
          </p:xfrm>
          <a:graphic>
            <a:graphicData uri="http://schemas.openxmlformats.org/presentationml/2006/ole">
              <mc:AlternateContent xmlns:mc="http://schemas.openxmlformats.org/markup-compatibility/2006">
                <mc:Choice xmlns:v="urn:schemas-microsoft-com:vml" Requires="v">
                  <p:oleObj spid="_x0000_s6168" name="CorelDRAW Home &amp; Students" r:id="rId7" imgW="2287689" imgH="2449112" progId="CorelDRAWHome.Graphic.18">
                    <p:embed/>
                  </p:oleObj>
                </mc:Choice>
                <mc:Fallback>
                  <p:oleObj name="CorelDRAW Home &amp; Students" r:id="rId7" imgW="2287689" imgH="2449112" progId="CorelDRAWHome.Graphic.18">
                    <p:embed/>
                    <p:pic>
                      <p:nvPicPr>
                        <p:cNvPr id="0" name=""/>
                        <p:cNvPicPr/>
                        <p:nvPr/>
                      </p:nvPicPr>
                      <p:blipFill>
                        <a:blip r:embed="rId8"/>
                        <a:stretch>
                          <a:fillRect/>
                        </a:stretch>
                      </p:blipFill>
                      <p:spPr>
                        <a:xfrm>
                          <a:off x="5047239" y="1964669"/>
                          <a:ext cx="1215533" cy="1301574"/>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9395627" y="1964669"/>
            <a:ext cx="1297861" cy="1296000"/>
          </p:xfrm>
          <a:graphic>
            <a:graphicData uri="http://schemas.openxmlformats.org/presentationml/2006/ole">
              <mc:AlternateContent xmlns:mc="http://schemas.openxmlformats.org/markup-compatibility/2006">
                <mc:Choice xmlns:v="urn:schemas-microsoft-com:vml" Requires="v">
                  <p:oleObj spid="_x0000_s6169" name="CorelDRAW Home &amp; Students" r:id="rId9" imgW="1106158" imgH="1104468" progId="CorelDRAWHome.Graphic.18">
                    <p:embed/>
                  </p:oleObj>
                </mc:Choice>
                <mc:Fallback>
                  <p:oleObj name="CorelDRAW Home &amp; Students" r:id="rId9" imgW="1106158" imgH="1104468" progId="CorelDRAWHome.Graphic.18">
                    <p:embed/>
                    <p:pic>
                      <p:nvPicPr>
                        <p:cNvPr id="0" name=""/>
                        <p:cNvPicPr/>
                        <p:nvPr/>
                      </p:nvPicPr>
                      <p:blipFill>
                        <a:blip r:embed="rId10"/>
                        <a:stretch>
                          <a:fillRect/>
                        </a:stretch>
                      </p:blipFill>
                      <p:spPr>
                        <a:xfrm>
                          <a:off x="9395627" y="1964669"/>
                          <a:ext cx="1297861" cy="1296000"/>
                        </a:xfrm>
                        <a:prstGeom prst="rect">
                          <a:avLst/>
                        </a:prstGeom>
                      </p:spPr>
                    </p:pic>
                  </p:oleObj>
                </mc:Fallback>
              </mc:AlternateContent>
            </a:graphicData>
          </a:graphic>
        </p:graphicFrame>
      </p:grpSp>
    </p:spTree>
    <p:extLst>
      <p:ext uri="{BB962C8B-B14F-4D97-AF65-F5344CB8AC3E}">
        <p14:creationId xmlns:p14="http://schemas.microsoft.com/office/powerpoint/2010/main" val="910322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755650" y="2330449"/>
            <a:ext cx="7848600" cy="1834753"/>
          </a:xfrm>
          <a:prstGeom prst="rect">
            <a:avLst/>
          </a:prstGeom>
          <a:solidFill>
            <a:schemeClr val="accent1">
              <a:lumMod val="40000"/>
              <a:lumOff val="60000"/>
            </a:schemeClr>
          </a:solidFill>
          <a:ln>
            <a:noFill/>
          </a:ln>
          <a:effec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x-none"/>
          </a:p>
        </p:txBody>
      </p:sp>
      <p:sp>
        <p:nvSpPr>
          <p:cNvPr id="13315" name="Rectangle 4"/>
          <p:cNvSpPr>
            <a:spLocks noChangeArrowheads="1"/>
          </p:cNvSpPr>
          <p:nvPr/>
        </p:nvSpPr>
        <p:spPr bwMode="auto">
          <a:xfrm>
            <a:off x="762000" y="4183062"/>
            <a:ext cx="7848600" cy="1761331"/>
          </a:xfrm>
          <a:prstGeom prst="rect">
            <a:avLst/>
          </a:prstGeom>
          <a:solidFill>
            <a:schemeClr val="accent3">
              <a:lumMod val="40000"/>
              <a:lumOff val="60000"/>
            </a:schemeClr>
          </a:solidFill>
          <a:ln>
            <a:noFill/>
          </a:ln>
          <a:effec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x-none"/>
          </a:p>
        </p:txBody>
      </p:sp>
      <p:sp>
        <p:nvSpPr>
          <p:cNvPr id="13316" name="Rectangle 5"/>
          <p:cNvSpPr>
            <a:spLocks noChangeArrowheads="1"/>
          </p:cNvSpPr>
          <p:nvPr/>
        </p:nvSpPr>
        <p:spPr bwMode="auto">
          <a:xfrm>
            <a:off x="755650" y="981075"/>
            <a:ext cx="7848600" cy="1349375"/>
          </a:xfrm>
          <a:prstGeom prst="rect">
            <a:avLst/>
          </a:prstGeom>
          <a:solidFill>
            <a:srgbClr val="0070C0"/>
          </a:solidFill>
          <a:ln>
            <a:noFill/>
          </a:ln>
          <a:effec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NZ" altLang="x-none"/>
          </a:p>
        </p:txBody>
      </p:sp>
      <p:sp>
        <p:nvSpPr>
          <p:cNvPr id="13317" name="Rectangle 6"/>
          <p:cNvSpPr>
            <a:spLocks noGrp="1" noChangeArrowheads="1"/>
          </p:cNvSpPr>
          <p:nvPr>
            <p:ph type="title"/>
          </p:nvPr>
        </p:nvSpPr>
        <p:spPr>
          <a:xfrm>
            <a:off x="581025" y="333375"/>
            <a:ext cx="7702550" cy="647700"/>
          </a:xfrm>
        </p:spPr>
        <p:txBody>
          <a:bodyPr>
            <a:normAutofit/>
          </a:bodyPr>
          <a:lstStyle/>
          <a:p>
            <a:r>
              <a:rPr lang="en-NZ" altLang="x-none" sz="3600" dirty="0" smtClean="0"/>
              <a:t>PHARMAC: The HTA </a:t>
            </a:r>
            <a:r>
              <a:rPr lang="en-NZ" altLang="x-none" sz="3600" dirty="0"/>
              <a:t>process</a:t>
            </a:r>
            <a:endParaRPr lang="en-US" altLang="x-none" sz="3600" dirty="0"/>
          </a:p>
        </p:txBody>
      </p:sp>
      <p:sp>
        <p:nvSpPr>
          <p:cNvPr id="13318" name="Rectangle 7"/>
          <p:cNvSpPr>
            <a:spLocks noGrp="1" noChangeArrowheads="1"/>
          </p:cNvSpPr>
          <p:nvPr>
            <p:ph type="body" idx="1"/>
          </p:nvPr>
        </p:nvSpPr>
        <p:spPr>
          <a:xfrm>
            <a:off x="849709" y="2381250"/>
            <a:ext cx="3505993" cy="1742282"/>
          </a:xfrm>
        </p:spPr>
        <p:txBody>
          <a:bodyPr>
            <a:normAutofit fontScale="92500" lnSpcReduction="10000"/>
          </a:bodyPr>
          <a:lstStyle/>
          <a:p>
            <a:pPr>
              <a:buFont typeface="Times" charset="0"/>
              <a:buNone/>
            </a:pPr>
            <a:r>
              <a:rPr lang="en-US" altLang="x-none" sz="1900" dirty="0" smtClean="0"/>
              <a:t>Step </a:t>
            </a:r>
            <a:r>
              <a:rPr lang="en-US" altLang="x-none" sz="1900" dirty="0"/>
              <a:t>3: Economic Assessment</a:t>
            </a:r>
          </a:p>
          <a:p>
            <a:endParaRPr lang="en-US" altLang="x-none" sz="1900" dirty="0"/>
          </a:p>
          <a:p>
            <a:pPr>
              <a:buFont typeface="Times" charset="0"/>
              <a:buNone/>
            </a:pPr>
            <a:r>
              <a:rPr lang="en-US" altLang="x-none" sz="1900" dirty="0"/>
              <a:t>Step 4: Prioritisation for funding</a:t>
            </a:r>
          </a:p>
          <a:p>
            <a:pPr>
              <a:buFont typeface="Times" charset="0"/>
              <a:buNone/>
            </a:pPr>
            <a:endParaRPr lang="en-NZ" altLang="x-none" sz="1900" dirty="0"/>
          </a:p>
          <a:p>
            <a:pPr>
              <a:buFont typeface="Times" charset="0"/>
              <a:buNone/>
            </a:pPr>
            <a:r>
              <a:rPr lang="en-NZ" altLang="x-none" sz="1900" dirty="0"/>
              <a:t>Step 5: Negotiation</a:t>
            </a:r>
          </a:p>
          <a:p>
            <a:pPr>
              <a:buFont typeface="Times" charset="0"/>
              <a:buNone/>
            </a:pPr>
            <a:endParaRPr lang="en-NZ" altLang="x-none" sz="1800" dirty="0"/>
          </a:p>
          <a:p>
            <a:endParaRPr lang="en-US" altLang="x-none" sz="1800" dirty="0"/>
          </a:p>
        </p:txBody>
      </p:sp>
      <p:sp>
        <p:nvSpPr>
          <p:cNvPr id="13319" name="Text Box 8"/>
          <p:cNvSpPr txBox="1">
            <a:spLocks noChangeArrowheads="1"/>
          </p:cNvSpPr>
          <p:nvPr/>
        </p:nvSpPr>
        <p:spPr bwMode="auto">
          <a:xfrm>
            <a:off x="5088334" y="1340742"/>
            <a:ext cx="273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x-none" dirty="0"/>
              <a:t>Consider evidence</a:t>
            </a:r>
          </a:p>
        </p:txBody>
      </p:sp>
      <p:sp>
        <p:nvSpPr>
          <p:cNvPr id="13320" name="Text Box 9"/>
          <p:cNvSpPr txBox="1">
            <a:spLocks noChangeArrowheads="1"/>
          </p:cNvSpPr>
          <p:nvPr/>
        </p:nvSpPr>
        <p:spPr bwMode="auto">
          <a:xfrm>
            <a:off x="5113338" y="2997200"/>
            <a:ext cx="34147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x-none" dirty="0"/>
              <a:t>Assess relative value</a:t>
            </a:r>
          </a:p>
        </p:txBody>
      </p:sp>
      <p:sp>
        <p:nvSpPr>
          <p:cNvPr id="13321" name="Text Box 10"/>
          <p:cNvSpPr txBox="1">
            <a:spLocks noChangeArrowheads="1"/>
          </p:cNvSpPr>
          <p:nvPr/>
        </p:nvSpPr>
        <p:spPr bwMode="auto">
          <a:xfrm>
            <a:off x="5113338" y="4831952"/>
            <a:ext cx="1433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x-none" dirty="0"/>
              <a:t>Outcome</a:t>
            </a:r>
          </a:p>
        </p:txBody>
      </p:sp>
      <p:sp>
        <p:nvSpPr>
          <p:cNvPr id="13322" name="Rectangle 11"/>
          <p:cNvSpPr>
            <a:spLocks noChangeArrowheads="1"/>
          </p:cNvSpPr>
          <p:nvPr/>
        </p:nvSpPr>
        <p:spPr bwMode="auto">
          <a:xfrm>
            <a:off x="581025" y="1137841"/>
            <a:ext cx="3940175"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0850" indent="-179388">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lnSpc>
                <a:spcPct val="80000"/>
              </a:lnSpc>
              <a:spcBef>
                <a:spcPct val="15000"/>
              </a:spcBef>
              <a:spcAft>
                <a:spcPct val="5000"/>
              </a:spcAft>
              <a:buClr>
                <a:schemeClr val="bg1"/>
              </a:buClr>
              <a:buSzPct val="80000"/>
              <a:buFont typeface="Times" charset="0"/>
              <a:buNone/>
            </a:pPr>
            <a:r>
              <a:rPr lang="en-US" altLang="x-none" sz="1800" dirty="0">
                <a:latin typeface="+mn-lt"/>
              </a:rPr>
              <a:t>Step 1: Receipt of Proposals</a:t>
            </a:r>
          </a:p>
          <a:p>
            <a:pPr eaLnBrk="1" hangingPunct="1">
              <a:lnSpc>
                <a:spcPct val="80000"/>
              </a:lnSpc>
              <a:spcBef>
                <a:spcPct val="15000"/>
              </a:spcBef>
              <a:spcAft>
                <a:spcPct val="5000"/>
              </a:spcAft>
              <a:buClr>
                <a:schemeClr val="bg1"/>
              </a:buClr>
              <a:buSzPct val="80000"/>
              <a:buFont typeface="Times" charset="0"/>
              <a:buNone/>
            </a:pPr>
            <a:endParaRPr lang="en-US" altLang="x-none" sz="1800" dirty="0">
              <a:latin typeface="+mn-lt"/>
            </a:endParaRPr>
          </a:p>
          <a:p>
            <a:pPr eaLnBrk="1" hangingPunct="1">
              <a:lnSpc>
                <a:spcPct val="80000"/>
              </a:lnSpc>
              <a:spcBef>
                <a:spcPct val="15000"/>
              </a:spcBef>
              <a:spcAft>
                <a:spcPct val="5000"/>
              </a:spcAft>
              <a:buClr>
                <a:schemeClr val="bg1"/>
              </a:buClr>
              <a:buSzPct val="80000"/>
              <a:buFont typeface="Times" charset="0"/>
              <a:buNone/>
            </a:pPr>
            <a:r>
              <a:rPr lang="en-US" altLang="x-none" sz="1800" dirty="0">
                <a:latin typeface="+mn-lt"/>
              </a:rPr>
              <a:t>Step 2: Medical Advice – </a:t>
            </a:r>
            <a:r>
              <a:rPr lang="en-US" altLang="x-none" sz="1800" dirty="0" smtClean="0">
                <a:latin typeface="+mn-lt"/>
              </a:rPr>
              <a:t>PTAC</a:t>
            </a:r>
            <a:endParaRPr lang="en-US" altLang="x-none" sz="1800" dirty="0">
              <a:latin typeface="+mn-lt"/>
            </a:endParaRPr>
          </a:p>
          <a:p>
            <a:pPr eaLnBrk="1" hangingPunct="1">
              <a:lnSpc>
                <a:spcPct val="80000"/>
              </a:lnSpc>
              <a:spcBef>
                <a:spcPct val="15000"/>
              </a:spcBef>
              <a:spcAft>
                <a:spcPct val="5000"/>
              </a:spcAft>
              <a:buClr>
                <a:schemeClr val="bg1"/>
              </a:buClr>
              <a:buSzPct val="80000"/>
              <a:buFont typeface="Times" charset="0"/>
              <a:buChar char="•"/>
            </a:pPr>
            <a:endParaRPr lang="en-US" altLang="x-none" sz="1600" dirty="0">
              <a:solidFill>
                <a:schemeClr val="bg1"/>
              </a:solidFill>
              <a:latin typeface="+mn-lt"/>
            </a:endParaRPr>
          </a:p>
        </p:txBody>
      </p:sp>
      <p:sp>
        <p:nvSpPr>
          <p:cNvPr id="13323" name="Rectangle 12"/>
          <p:cNvSpPr>
            <a:spLocks noChangeArrowheads="1"/>
          </p:cNvSpPr>
          <p:nvPr/>
        </p:nvSpPr>
        <p:spPr bwMode="auto">
          <a:xfrm>
            <a:off x="633413" y="4293393"/>
            <a:ext cx="4052887" cy="154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0850" indent="-179388">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lnSpc>
                <a:spcPct val="80000"/>
              </a:lnSpc>
              <a:spcBef>
                <a:spcPct val="15000"/>
              </a:spcBef>
              <a:spcAft>
                <a:spcPct val="5000"/>
              </a:spcAft>
              <a:buClr>
                <a:schemeClr val="bg1"/>
              </a:buClr>
              <a:buSzPct val="80000"/>
              <a:buFont typeface="Times" charset="0"/>
              <a:buNone/>
            </a:pPr>
            <a:r>
              <a:rPr lang="en-NZ" altLang="x-none" sz="1800" dirty="0" smtClean="0">
                <a:latin typeface="+mn-lt"/>
              </a:rPr>
              <a:t>Step </a:t>
            </a:r>
            <a:r>
              <a:rPr lang="en-NZ" altLang="x-none" sz="1800" dirty="0">
                <a:latin typeface="+mn-lt"/>
              </a:rPr>
              <a:t>6: Consultation</a:t>
            </a:r>
          </a:p>
          <a:p>
            <a:pPr eaLnBrk="1" hangingPunct="1">
              <a:lnSpc>
                <a:spcPct val="80000"/>
              </a:lnSpc>
              <a:spcBef>
                <a:spcPct val="15000"/>
              </a:spcBef>
              <a:spcAft>
                <a:spcPct val="5000"/>
              </a:spcAft>
              <a:buClr>
                <a:schemeClr val="bg1"/>
              </a:buClr>
              <a:buSzPct val="80000"/>
              <a:buFont typeface="Times" charset="0"/>
              <a:buNone/>
            </a:pPr>
            <a:endParaRPr lang="en-NZ" altLang="x-none" sz="1800" dirty="0">
              <a:latin typeface="+mn-lt"/>
            </a:endParaRPr>
          </a:p>
          <a:p>
            <a:pPr eaLnBrk="1" hangingPunct="1">
              <a:lnSpc>
                <a:spcPct val="80000"/>
              </a:lnSpc>
              <a:spcBef>
                <a:spcPct val="15000"/>
              </a:spcBef>
              <a:spcAft>
                <a:spcPct val="5000"/>
              </a:spcAft>
              <a:buClr>
                <a:schemeClr val="bg1"/>
              </a:buClr>
              <a:buSzPct val="80000"/>
              <a:buFont typeface="Times" charset="0"/>
              <a:buNone/>
            </a:pPr>
            <a:r>
              <a:rPr lang="en-NZ" altLang="x-none" sz="1800" dirty="0">
                <a:latin typeface="+mn-lt"/>
              </a:rPr>
              <a:t>Step 7: Decision </a:t>
            </a:r>
          </a:p>
          <a:p>
            <a:pPr eaLnBrk="1" hangingPunct="1">
              <a:lnSpc>
                <a:spcPct val="80000"/>
              </a:lnSpc>
              <a:spcBef>
                <a:spcPct val="15000"/>
              </a:spcBef>
              <a:spcAft>
                <a:spcPct val="5000"/>
              </a:spcAft>
              <a:buClr>
                <a:schemeClr val="bg1"/>
              </a:buClr>
              <a:buSzPct val="80000"/>
              <a:buFont typeface="Times" charset="0"/>
              <a:buNone/>
            </a:pPr>
            <a:endParaRPr lang="en-US" altLang="x-none" sz="1800" dirty="0">
              <a:latin typeface="+mn-lt"/>
            </a:endParaRPr>
          </a:p>
          <a:p>
            <a:pPr eaLnBrk="1" hangingPunct="1">
              <a:lnSpc>
                <a:spcPct val="80000"/>
              </a:lnSpc>
              <a:spcBef>
                <a:spcPct val="15000"/>
              </a:spcBef>
              <a:spcAft>
                <a:spcPct val="5000"/>
              </a:spcAft>
              <a:buClr>
                <a:schemeClr val="bg1"/>
              </a:buClr>
              <a:buSzPct val="80000"/>
              <a:buFont typeface="Times" charset="0"/>
              <a:buNone/>
            </a:pPr>
            <a:r>
              <a:rPr lang="en-US" altLang="x-none" sz="1800" dirty="0">
                <a:latin typeface="+mn-lt"/>
              </a:rPr>
              <a:t>Step 8: Implementation</a:t>
            </a:r>
          </a:p>
          <a:p>
            <a:pPr eaLnBrk="1" hangingPunct="1">
              <a:lnSpc>
                <a:spcPct val="80000"/>
              </a:lnSpc>
              <a:spcBef>
                <a:spcPct val="15000"/>
              </a:spcBef>
              <a:spcAft>
                <a:spcPct val="5000"/>
              </a:spcAft>
              <a:buClr>
                <a:schemeClr val="bg1"/>
              </a:buClr>
              <a:buSzPct val="80000"/>
              <a:buFont typeface="Times" charset="0"/>
              <a:buChar char="•"/>
            </a:pPr>
            <a:endParaRPr lang="en-US" altLang="x-none" sz="1800" dirty="0"/>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4559" t="13831" r="6283" b="7866"/>
          <a:stretch/>
        </p:blipFill>
        <p:spPr bwMode="auto">
          <a:xfrm>
            <a:off x="6630194" y="3549845"/>
            <a:ext cx="2323306" cy="31302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799127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P spid="13319" grpId="0"/>
      <p:bldP spid="13320" grpId="0"/>
      <p:bldP spid="13321" grpId="0"/>
      <p:bldP spid="13322" grpId="0"/>
      <p:bldP spid="133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2137" y="740842"/>
            <a:ext cx="3677519" cy="5329758"/>
          </a:xfrm>
          <a:prstGeom prst="rect">
            <a:avLst/>
          </a:prstGeom>
          <a:noFill/>
          <a:ln w="12700">
            <a:solidFill>
              <a:schemeClr val="tx1"/>
            </a:solidFill>
            <a:miter lim="0"/>
            <a:headEnd/>
            <a:tailEnd/>
          </a:ln>
          <a:effectLst/>
          <a:extLst>
            <a:ext uri="{909E8E84-426E-40DD-AFC4-6F175D3DCCD1}">
              <a14:hiddenFill xmlns:a14="http://schemas.microsoft.com/office/drawing/2010/main">
                <a:solidFill>
                  <a:srgbClr val="095CC4"/>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101600" y="2438400"/>
            <a:ext cx="5080000" cy="1200329"/>
          </a:xfrm>
          <a:prstGeom prst="rect">
            <a:avLst/>
          </a:prstGeom>
          <a:noFill/>
        </p:spPr>
        <p:txBody>
          <a:bodyPr wrap="square" rtlCol="0">
            <a:spAutoFit/>
          </a:bodyPr>
          <a:lstStyle/>
          <a:p>
            <a:r>
              <a:rPr lang="en-US" sz="2400" dirty="0" smtClean="0"/>
              <a:t>The Methods:</a:t>
            </a:r>
          </a:p>
          <a:p>
            <a:r>
              <a:rPr lang="en-US" sz="2400" dirty="0" smtClean="0"/>
              <a:t>Prescription for </a:t>
            </a:r>
          </a:p>
          <a:p>
            <a:r>
              <a:rPr lang="en-US" sz="2400" dirty="0" smtClean="0"/>
              <a:t>Pharmacoeconomic Analysis</a:t>
            </a:r>
            <a:endParaRPr lang="en-US" sz="2400" dirty="0"/>
          </a:p>
        </p:txBody>
      </p:sp>
    </p:spTree>
    <p:extLst>
      <p:ext uri="{BB962C8B-B14F-4D97-AF65-F5344CB8AC3E}">
        <p14:creationId xmlns:p14="http://schemas.microsoft.com/office/powerpoint/2010/main" val="12738106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013077334"/>
              </p:ext>
            </p:extLst>
          </p:nvPr>
        </p:nvGraphicFramePr>
        <p:xfrm>
          <a:off x="227360" y="575965"/>
          <a:ext cx="8764240" cy="6188396"/>
        </p:xfrm>
        <a:graphic>
          <a:graphicData uri="http://schemas.openxmlformats.org/drawingml/2006/table">
            <a:tbl>
              <a:tblPr/>
              <a:tblGrid>
                <a:gridCol w="1461832"/>
                <a:gridCol w="5816508"/>
                <a:gridCol w="1485900"/>
              </a:tblGrid>
              <a:tr h="245983">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2000" b="1" i="0" u="none" strike="noStrike" cap="none" normalizeH="0" baseline="0" dirty="0">
                          <a:ln>
                            <a:noFill/>
                          </a:ln>
                          <a:solidFill>
                            <a:srgbClr val="FFFFFF"/>
                          </a:solidFill>
                          <a:effectLst/>
                          <a:latin typeface="+mj-lt"/>
                          <a:ea typeface="Times New Roman" charset="0"/>
                          <a:cs typeface="Times New Roman" charset="0"/>
                          <a:sym typeface="Helvetica Light" charset="0"/>
                        </a:rPr>
                        <a:t>Type of </a:t>
                      </a:r>
                      <a:r>
                        <a:rPr kumimoji="0" lang="en-GB" altLang="x-none" sz="2000" b="1" i="0" u="none" strike="noStrike" cap="none" normalizeH="0" baseline="0" dirty="0" smtClean="0">
                          <a:ln>
                            <a:noFill/>
                          </a:ln>
                          <a:solidFill>
                            <a:srgbClr val="FFFFFF"/>
                          </a:solidFill>
                          <a:effectLst/>
                          <a:latin typeface="+mj-lt"/>
                          <a:ea typeface="Times New Roman" charset="0"/>
                          <a:cs typeface="Times New Roman" charset="0"/>
                          <a:sym typeface="Helvetica Light" charset="0"/>
                        </a:rPr>
                        <a:t>analysis</a:t>
                      </a:r>
                      <a:endParaRPr kumimoji="0" lang="en-GB" altLang="x-none" sz="20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txBody>
                  <a:tcPr marL="48220" marR="48220" marT="0" marB="0"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2000" b="1" i="0" u="none" strike="noStrike" cap="none" normalizeH="0" baseline="0" dirty="0">
                          <a:ln>
                            <a:noFill/>
                          </a:ln>
                          <a:solidFill>
                            <a:srgbClr val="FFFFFF"/>
                          </a:solidFill>
                          <a:effectLst/>
                          <a:latin typeface="+mj-lt"/>
                          <a:ea typeface="Times New Roman" charset="0"/>
                          <a:cs typeface="Times New Roman" charset="0"/>
                          <a:sym typeface="Helvetica Light" charset="0"/>
                        </a:rPr>
                        <a:t> Description</a:t>
                      </a:r>
                      <a:endParaRPr kumimoji="0" lang="en-GB" altLang="x-none" sz="20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txBody>
                  <a:tcPr marL="48220" marR="48220" marT="0" marB="0"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2000" b="1" i="0" u="none" strike="noStrike" cap="none" normalizeH="0" baseline="0" dirty="0">
                          <a:ln>
                            <a:noFill/>
                          </a:ln>
                          <a:solidFill>
                            <a:srgbClr val="FFFFFF"/>
                          </a:solidFill>
                          <a:effectLst/>
                          <a:latin typeface="+mj-lt"/>
                          <a:ea typeface="Times New Roman" charset="0"/>
                          <a:cs typeface="Times New Roman" charset="0"/>
                          <a:sym typeface="Helvetica Light" charset="0"/>
                        </a:rPr>
                        <a:t>FTE Required</a:t>
                      </a:r>
                      <a:endParaRPr kumimoji="0" lang="en-GB" altLang="x-none" sz="20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txBody>
                  <a:tcPr marL="48220" marR="48220" marT="0" marB="0"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tr>
              <a:tr h="2177114">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dirty="0">
                          <a:ln>
                            <a:noFill/>
                          </a:ln>
                          <a:solidFill>
                            <a:srgbClr val="000000"/>
                          </a:solidFill>
                          <a:effectLst/>
                          <a:latin typeface="+mj-lt"/>
                          <a:ea typeface="Times New Roman" charset="0"/>
                          <a:cs typeface="Frutiger 45 Light" charset="0"/>
                          <a:sym typeface="Helvetica Light" charset="0"/>
                        </a:rPr>
                        <a:t>Detailed</a:t>
                      </a:r>
                      <a:endParaRPr kumimoji="0" lang="en-GB" altLang="x-none" sz="1600" b="0" i="0" u="none" strike="noStrike" cap="none" normalizeH="0" baseline="0" dirty="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smtClean="0">
                          <a:ln>
                            <a:noFill/>
                          </a:ln>
                          <a:solidFill>
                            <a:schemeClr val="tx1"/>
                          </a:solidFill>
                          <a:effectLst/>
                          <a:latin typeface="+mj-lt"/>
                          <a:ea typeface="Times New Roman" charset="0"/>
                          <a:cs typeface="ArialMT" charset="0"/>
                          <a:sym typeface="Helvetica Light" charset="0"/>
                        </a:rPr>
                        <a:t>A </a:t>
                      </a: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detailed and systematic identification and synthesis of relative clinical effectiveness, prognosis, health-related quality of life, and cost data. Evidence critically </a:t>
                      </a:r>
                      <a:r>
                        <a:rPr kumimoji="0" lang="en-GB" altLang="x-none" sz="1600" b="0" i="0" u="none" strike="noStrike" cap="none" normalizeH="0" baseline="0" dirty="0" smtClean="0">
                          <a:ln>
                            <a:noFill/>
                          </a:ln>
                          <a:solidFill>
                            <a:schemeClr val="tx1"/>
                          </a:solidFill>
                          <a:effectLst/>
                          <a:latin typeface="+mj-lt"/>
                          <a:ea typeface="Times New Roman" charset="0"/>
                          <a:cs typeface="ArialMT" charset="0"/>
                          <a:sym typeface="Helvetica Light" charset="0"/>
                        </a:rPr>
                        <a:t>appraised.</a:t>
                      </a:r>
                      <a:endPar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endParaRPr>
                    </a:p>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Costs and savings to other government organisations considered in the report in a qualitative manner.</a:t>
                      </a:r>
                      <a:endPar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rPr>
                        <a:t>Probabilistic sensitivity </a:t>
                      </a:r>
                      <a:r>
                        <a:rPr kumimoji="0" lang="en-GB" altLang="x-none" sz="1600" b="0" i="0" u="none" strike="noStrike" cap="none" normalizeH="0" baseline="0" dirty="0" smtClean="0">
                          <a:ln>
                            <a:noFill/>
                          </a:ln>
                          <a:solidFill>
                            <a:schemeClr val="tx1"/>
                          </a:solidFill>
                          <a:effectLst/>
                          <a:latin typeface="+mj-lt"/>
                          <a:ea typeface="Times New Roman" charset="0"/>
                          <a:cs typeface="Times New Roman" charset="0"/>
                          <a:sym typeface="Helvetica Light" charset="0"/>
                        </a:rPr>
                        <a:t>analysis</a:t>
                      </a:r>
                      <a:endPar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smtClean="0">
                          <a:ln>
                            <a:noFill/>
                          </a:ln>
                          <a:solidFill>
                            <a:schemeClr val="tx1"/>
                          </a:solidFill>
                          <a:effectLst/>
                          <a:latin typeface="+mj-lt"/>
                          <a:ea typeface="Times New Roman" charset="0"/>
                          <a:cs typeface="Times New Roman" charset="0"/>
                          <a:sym typeface="Helvetica Light" charset="0"/>
                        </a:rPr>
                        <a:t>Appraised internally </a:t>
                      </a:r>
                      <a:r>
                        <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rPr>
                        <a:t>(clinical assumptions reviewed by the Pharmacology and Therapeutic Committee (PTAC)) and externally.</a:t>
                      </a:r>
                    </a:p>
                  </a:txBody>
                  <a:tcPr marL="48220" marR="4822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dirty="0">
                          <a:ln>
                            <a:noFill/>
                          </a:ln>
                          <a:solidFill>
                            <a:srgbClr val="000000"/>
                          </a:solidFill>
                          <a:effectLst/>
                          <a:latin typeface="+mj-lt"/>
                          <a:ea typeface="Times New Roman" charset="0"/>
                          <a:cs typeface="Frutiger 45 Light" charset="0"/>
                          <a:sym typeface="Helvetica Light" charset="0"/>
                        </a:rPr>
                        <a:t>2-6 months</a:t>
                      </a:r>
                      <a:endParaRPr kumimoji="0" lang="en-GB" altLang="x-none" sz="1600" b="0" i="0" u="none" strike="noStrike" cap="none" normalizeH="0" baseline="0" dirty="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r>
              <a:tr h="894473">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dirty="0">
                          <a:ln>
                            <a:noFill/>
                          </a:ln>
                          <a:solidFill>
                            <a:srgbClr val="000000"/>
                          </a:solidFill>
                          <a:effectLst/>
                          <a:latin typeface="+mj-lt"/>
                          <a:ea typeface="Times New Roman" charset="0"/>
                          <a:cs typeface="Frutiger 45 Light" charset="0"/>
                          <a:sym typeface="Helvetica Light" charset="0"/>
                        </a:rPr>
                        <a:t>Indicative</a:t>
                      </a:r>
                      <a:endParaRPr kumimoji="0" lang="en-GB" altLang="x-none" sz="1600" b="0" i="0" u="none" strike="noStrike" cap="none" normalizeH="0" baseline="0" dirty="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An interim assessment using some opportunistic data, but more detailed than a preliminary analysis. Evidence critically </a:t>
                      </a:r>
                      <a:r>
                        <a:rPr kumimoji="0" lang="en-GB" altLang="x-none" sz="1600" b="0" i="0" u="none" strike="noStrike" cap="none" normalizeH="0" baseline="0" dirty="0" smtClean="0">
                          <a:ln>
                            <a:noFill/>
                          </a:ln>
                          <a:solidFill>
                            <a:schemeClr val="tx1"/>
                          </a:solidFill>
                          <a:effectLst/>
                          <a:latin typeface="+mj-lt"/>
                          <a:ea typeface="Times New Roman" charset="0"/>
                          <a:cs typeface="ArialMT" charset="0"/>
                          <a:sym typeface="Helvetica Light" charset="0"/>
                        </a:rPr>
                        <a:t>appraised.</a:t>
                      </a:r>
                      <a:endPar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endParaRPr>
                    </a:p>
                    <a:p>
                      <a:pPr marL="342900" marR="0" lvl="0" indent="-342900" algn="l" defTabSz="914400" rtl="0" eaLnBrk="1" fontAlgn="base" latinLnBrk="0" hangingPunct="1">
                        <a:lnSpc>
                          <a:spcPts val="12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Reviewed </a:t>
                      </a:r>
                      <a:r>
                        <a:rPr kumimoji="0" lang="en-GB" altLang="x-none" sz="1600" b="0" i="0" u="none" strike="noStrike" cap="none" normalizeH="0" baseline="0" dirty="0" smtClean="0">
                          <a:ln>
                            <a:noFill/>
                          </a:ln>
                          <a:solidFill>
                            <a:schemeClr val="tx1"/>
                          </a:solidFill>
                          <a:effectLst/>
                          <a:latin typeface="+mj-lt"/>
                          <a:ea typeface="Times New Roman" charset="0"/>
                          <a:cs typeface="ArialMT" charset="0"/>
                          <a:sym typeface="Helvetica Light" charset="0"/>
                        </a:rPr>
                        <a:t>internally (PHARMAC staff) </a:t>
                      </a: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and by PTAC.</a:t>
                      </a:r>
                      <a:endPar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txBody>
                  <a:tcPr marL="48220" marR="4822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a:ln>
                            <a:noFill/>
                          </a:ln>
                          <a:solidFill>
                            <a:srgbClr val="000000"/>
                          </a:solidFill>
                          <a:effectLst/>
                          <a:latin typeface="+mj-lt"/>
                          <a:ea typeface="Times New Roman" charset="0"/>
                          <a:cs typeface="Frutiger 45 Light" charset="0"/>
                          <a:sym typeface="Helvetica Light" charset="0"/>
                        </a:rPr>
                        <a:t>4-6 weeks</a:t>
                      </a:r>
                      <a:endParaRPr kumimoji="0" lang="en-GB" altLang="x-none" sz="1600" b="0" i="0" u="none" strike="noStrike" cap="none" normalizeH="0" baseline="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r>
              <a:tr h="1300375">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dirty="0">
                          <a:ln>
                            <a:noFill/>
                          </a:ln>
                          <a:solidFill>
                            <a:srgbClr val="000000"/>
                          </a:solidFill>
                          <a:effectLst/>
                          <a:latin typeface="+mj-lt"/>
                          <a:ea typeface="Times New Roman" charset="0"/>
                          <a:cs typeface="Frutiger 45 Light" charset="0"/>
                          <a:sym typeface="Helvetica Light" charset="0"/>
                        </a:rPr>
                        <a:t>Preliminary</a:t>
                      </a:r>
                      <a:endParaRPr kumimoji="0" lang="en-GB" altLang="x-none" sz="1600" b="0" i="0" u="none" strike="noStrike" cap="none" normalizeH="0" baseline="0" dirty="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A rapid assessment largely using opportunistic data. Evidence critically </a:t>
                      </a:r>
                      <a:r>
                        <a:rPr kumimoji="0" lang="en-GB" altLang="x-none" sz="1600" b="0" i="0" u="none" strike="noStrike" cap="none" normalizeH="0" baseline="0" dirty="0" smtClean="0">
                          <a:ln>
                            <a:noFill/>
                          </a:ln>
                          <a:solidFill>
                            <a:schemeClr val="tx1"/>
                          </a:solidFill>
                          <a:effectLst/>
                          <a:latin typeface="+mj-lt"/>
                          <a:ea typeface="Times New Roman" charset="0"/>
                          <a:cs typeface="ArialMT" charset="0"/>
                          <a:sym typeface="Helvetica Light" charset="0"/>
                        </a:rPr>
                        <a:t>appraised.</a:t>
                      </a:r>
                      <a:endPar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endParaRPr>
                    </a:p>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Statistically non-significant events and costs only included if they are likely to change the results of analyses.</a:t>
                      </a:r>
                      <a:endPar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p>
                      <a:pPr marL="342900" marR="0" lvl="0" indent="-342900" algn="l" defTabSz="914400" rtl="0" eaLnBrk="1" fontAlgn="base" latinLnBrk="0" hangingPunct="1">
                        <a:lnSpc>
                          <a:spcPts val="12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rPr>
                        <a:t>Reviewed </a:t>
                      </a:r>
                      <a:r>
                        <a:rPr kumimoji="0" lang="en-GB" altLang="x-none" sz="1600" b="0" i="0" u="none" strike="noStrike" cap="none" normalizeH="0" baseline="0" dirty="0" smtClean="0">
                          <a:ln>
                            <a:noFill/>
                          </a:ln>
                          <a:solidFill>
                            <a:schemeClr val="tx1"/>
                          </a:solidFill>
                          <a:effectLst/>
                          <a:latin typeface="+mj-lt"/>
                          <a:ea typeface="Times New Roman" charset="0"/>
                          <a:cs typeface="Times New Roman" charset="0"/>
                          <a:sym typeface="Helvetica Light" charset="0"/>
                        </a:rPr>
                        <a:t>internally (PHARAMC staff).</a:t>
                      </a:r>
                      <a:endParaRPr kumimoji="0" lang="en-GB" altLang="x-none" sz="1600" b="0" i="0" u="none" strike="noStrike" cap="none" normalizeH="0" baseline="0" dirty="0">
                        <a:ln>
                          <a:noFill/>
                        </a:ln>
                        <a:solidFill>
                          <a:schemeClr val="tx1"/>
                        </a:solidFill>
                        <a:effectLst/>
                        <a:latin typeface="+mj-lt"/>
                        <a:ea typeface="Times New Roman" charset="0"/>
                        <a:cs typeface="Times New Roman" charset="0"/>
                        <a:sym typeface="Helvetica Light" charset="0"/>
                      </a:endParaRPr>
                    </a:p>
                  </a:txBody>
                  <a:tcPr marL="48220" marR="4822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a:ln>
                            <a:noFill/>
                          </a:ln>
                          <a:solidFill>
                            <a:srgbClr val="000000"/>
                          </a:solidFill>
                          <a:effectLst/>
                          <a:latin typeface="+mj-lt"/>
                          <a:ea typeface="Times New Roman" charset="0"/>
                          <a:cs typeface="Frutiger 45 Light" charset="0"/>
                          <a:sym typeface="Helvetica Light" charset="0"/>
                        </a:rPr>
                        <a:t>1-2 weeks</a:t>
                      </a:r>
                      <a:endParaRPr kumimoji="0" lang="en-GB" altLang="x-none" sz="1600" b="0" i="0" u="none" strike="noStrike" cap="none" normalizeH="0" baseline="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r>
              <a:tr h="843843">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endParaRPr kumimoji="0" lang="en-GB" altLang="x-none" sz="1600" b="0" i="0" u="none" strike="noStrike" cap="none" normalizeH="0" baseline="0" dirty="0">
                        <a:ln>
                          <a:noFill/>
                        </a:ln>
                        <a:solidFill>
                          <a:srgbClr val="000000"/>
                        </a:solidFill>
                        <a:effectLst/>
                        <a:latin typeface="+mj-lt"/>
                        <a:ea typeface="Times New Roman" charset="0"/>
                        <a:cs typeface="Frutiger 45 Light" charset="0"/>
                        <a:sym typeface="Helvetica Light" charset="0"/>
                      </a:endParaRPr>
                    </a:p>
                    <a:p>
                      <a:pPr marL="0" marR="0" lvl="0" indent="0" algn="ctr"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dirty="0">
                          <a:ln>
                            <a:noFill/>
                          </a:ln>
                          <a:solidFill>
                            <a:srgbClr val="000000"/>
                          </a:solidFill>
                          <a:effectLst/>
                          <a:latin typeface="+mj-lt"/>
                          <a:ea typeface="Times New Roman" charset="0"/>
                          <a:cs typeface="Frutiger 45 Light" charset="0"/>
                          <a:sym typeface="Helvetica Light" charset="0"/>
                        </a:rPr>
                        <a:t>Rapid</a:t>
                      </a:r>
                    </a:p>
                    <a:p>
                      <a:pPr marL="0" marR="0" lvl="0" indent="0" algn="ctr" defTabSz="914400" rtl="0" eaLnBrk="1" fontAlgn="base" latinLnBrk="0" hangingPunct="1">
                        <a:lnSpc>
                          <a:spcPts val="1200"/>
                        </a:lnSpc>
                        <a:spcBef>
                          <a:spcPts val="600"/>
                        </a:spcBef>
                        <a:spcAft>
                          <a:spcPts val="600"/>
                        </a:spcAft>
                        <a:buClrTx/>
                        <a:buSzTx/>
                        <a:buFontTx/>
                        <a:buNone/>
                        <a:tabLst/>
                      </a:pPr>
                      <a:endParaRPr kumimoji="0" lang="en-GB" altLang="x-none" sz="1600" b="0" i="0" u="none" strike="noStrike" cap="none" normalizeH="0" baseline="0" dirty="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342900" marR="0" lvl="0" indent="-342900" algn="l" defTabSz="914400" rtl="0" eaLnBrk="1" fontAlgn="base" latinLnBrk="0" hangingPunct="1">
                        <a:lnSpc>
                          <a:spcPct val="100000"/>
                        </a:lnSpc>
                        <a:spcBef>
                          <a:spcPts val="600"/>
                        </a:spcBef>
                        <a:spcAft>
                          <a:spcPts val="600"/>
                        </a:spcAft>
                        <a:buClrTx/>
                        <a:buSzTx/>
                        <a:buFont typeface="Symbol" charset="2"/>
                        <a:buChar char=""/>
                        <a:tabLst/>
                      </a:pPr>
                      <a:r>
                        <a:rPr kumimoji="0" lang="en-GB" altLang="x-none" sz="1600" b="0" i="0" u="none" strike="noStrike" cap="none" normalizeH="0" baseline="0" dirty="0">
                          <a:ln>
                            <a:noFill/>
                          </a:ln>
                          <a:solidFill>
                            <a:schemeClr val="tx1"/>
                          </a:solidFill>
                          <a:effectLst/>
                          <a:latin typeface="+mj-lt"/>
                          <a:ea typeface="Times New Roman" charset="0"/>
                          <a:cs typeface="ArialMT" charset="0"/>
                          <a:sym typeface="Helvetica Light" charset="0"/>
                        </a:rPr>
                        <a:t>A very rapid assessment using opportunistic data</a:t>
                      </a:r>
                    </a:p>
                  </a:txBody>
                  <a:tcPr marL="48220" marR="4822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FFFFF"/>
                    </a:solidFill>
                  </a:tcPr>
                </a:tc>
                <a:tc>
                  <a:txBody>
                    <a:bodyPr/>
                    <a:lstStyle>
                      <a:lvl1pPr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4400" rtl="0" eaLnBrk="1" fontAlgn="base" latinLnBrk="0" hangingPunct="1">
                        <a:lnSpc>
                          <a:spcPts val="1200"/>
                        </a:lnSpc>
                        <a:spcBef>
                          <a:spcPts val="600"/>
                        </a:spcBef>
                        <a:spcAft>
                          <a:spcPts val="600"/>
                        </a:spcAft>
                        <a:buClrTx/>
                        <a:buSzTx/>
                        <a:buFontTx/>
                        <a:buNone/>
                        <a:tabLst/>
                      </a:pPr>
                      <a:r>
                        <a:rPr kumimoji="0" lang="en-GB" altLang="x-none" sz="1600" b="0" i="0" u="none" strike="noStrike" cap="none" normalizeH="0" baseline="0" dirty="0">
                          <a:ln>
                            <a:noFill/>
                          </a:ln>
                          <a:solidFill>
                            <a:srgbClr val="000000"/>
                          </a:solidFill>
                          <a:effectLst/>
                          <a:latin typeface="+mj-lt"/>
                          <a:ea typeface="Times New Roman" charset="0"/>
                          <a:cs typeface="Frutiger 45 Light" charset="0"/>
                          <a:sym typeface="Helvetica Light" charset="0"/>
                        </a:rPr>
                        <a:t>1-2 days</a:t>
                      </a:r>
                      <a:endParaRPr kumimoji="0" lang="en-GB" altLang="x-none" sz="1600" b="0" i="0" u="none" strike="noStrike" cap="none" normalizeH="0" baseline="0" dirty="0">
                        <a:ln>
                          <a:noFill/>
                        </a:ln>
                        <a:solidFill>
                          <a:schemeClr val="tx1"/>
                        </a:solidFill>
                        <a:effectLst/>
                        <a:latin typeface="+mj-lt"/>
                        <a:ea typeface="Times New Roman" charset="0"/>
                        <a:cs typeface="Frutiger 45 Light" charset="0"/>
                        <a:sym typeface="Helvetica Light" charset="0"/>
                      </a:endParaRPr>
                    </a:p>
                  </a:txBody>
                  <a:tcPr marL="48220" marR="48220" marT="0" marB="0"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extBox 3"/>
          <p:cNvSpPr txBox="1"/>
          <p:nvPr/>
        </p:nvSpPr>
        <p:spPr>
          <a:xfrm>
            <a:off x="101600" y="114300"/>
            <a:ext cx="8534400" cy="461665"/>
          </a:xfrm>
          <a:prstGeom prst="rect">
            <a:avLst/>
          </a:prstGeom>
          <a:noFill/>
        </p:spPr>
        <p:txBody>
          <a:bodyPr wrap="square" rtlCol="0">
            <a:spAutoFit/>
          </a:bodyPr>
          <a:lstStyle/>
          <a:p>
            <a:r>
              <a:rPr lang="en-US" sz="2400" dirty="0" smtClean="0"/>
              <a:t>The Methods: Prescription for Pharmacoeconomic Analysis</a:t>
            </a:r>
            <a:endParaRPr lang="en-US" sz="2400" dirty="0"/>
          </a:p>
        </p:txBody>
      </p:sp>
    </p:spTree>
    <p:extLst>
      <p:ext uri="{BB962C8B-B14F-4D97-AF65-F5344CB8AC3E}">
        <p14:creationId xmlns:p14="http://schemas.microsoft.com/office/powerpoint/2010/main" val="11774339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2" y="32084"/>
            <a:ext cx="7876674" cy="7122695"/>
          </a:xfrm>
          <a:prstGeom prst="rect">
            <a:avLst/>
          </a:prstGeom>
        </p:spPr>
      </p:pic>
      <p:sp>
        <p:nvSpPr>
          <p:cNvPr id="9218" name="Rectangle 2"/>
          <p:cNvSpPr>
            <a:spLocks noGrp="1" noChangeArrowheads="1"/>
          </p:cNvSpPr>
          <p:nvPr>
            <p:ph type="title"/>
          </p:nvPr>
        </p:nvSpPr>
        <p:spPr>
          <a:xfrm>
            <a:off x="2010610" y="-128336"/>
            <a:ext cx="5919537" cy="647700"/>
          </a:xfrm>
        </p:spPr>
        <p:txBody>
          <a:bodyPr>
            <a:normAutofit/>
          </a:bodyPr>
          <a:lstStyle/>
          <a:p>
            <a:r>
              <a:rPr lang="en-GB" altLang="en-US" sz="2600" dirty="0" smtClean="0"/>
              <a:t>PHARMAC’s Factors for Consideration</a:t>
            </a:r>
            <a:endParaRPr lang="en-US" altLang="en-US" sz="2600" dirty="0"/>
          </a:p>
        </p:txBody>
      </p:sp>
    </p:spTree>
    <p:extLst>
      <p:ext uri="{BB962C8B-B14F-4D97-AF65-F5344CB8AC3E}">
        <p14:creationId xmlns:p14="http://schemas.microsoft.com/office/powerpoint/2010/main" val="4439390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3012</TotalTime>
  <Words>1291</Words>
  <Application>Microsoft Macintosh PowerPoint</Application>
  <PresentationFormat>On-screen Show (4:3)</PresentationFormat>
  <Paragraphs>250</Paragraphs>
  <Slides>18</Slides>
  <Notes>11</Notes>
  <HiddenSlides>5</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4" baseType="lpstr">
      <vt:lpstr>ArialMT</vt:lpstr>
      <vt:lpstr>Batang</vt:lpstr>
      <vt:lpstr>Calibri</vt:lpstr>
      <vt:lpstr>Calibri Light</vt:lpstr>
      <vt:lpstr>Frutiger 45 Light</vt:lpstr>
      <vt:lpstr>Helvetica Light</vt:lpstr>
      <vt:lpstr>Lato</vt:lpstr>
      <vt:lpstr>MS PGothic</vt:lpstr>
      <vt:lpstr>ＭＳ Ｐゴシック</vt:lpstr>
      <vt:lpstr>Symbol</vt:lpstr>
      <vt:lpstr>Times</vt:lpstr>
      <vt:lpstr>Times New Roman</vt:lpstr>
      <vt:lpstr>宋体</vt:lpstr>
      <vt:lpstr>Arial</vt:lpstr>
      <vt:lpstr>Office Theme</vt:lpstr>
      <vt:lpstr>CorelDRAW Home &amp; Students</vt:lpstr>
      <vt:lpstr>PowerPoint Presentation</vt:lpstr>
      <vt:lpstr>PHARMAC within the New Zealand health system</vt:lpstr>
      <vt:lpstr>PHARMAC  - a brief history </vt:lpstr>
      <vt:lpstr>PHARMAC’s long-term impact</vt:lpstr>
      <vt:lpstr>The HTA process</vt:lpstr>
      <vt:lpstr>PHARMAC: The HTA process</vt:lpstr>
      <vt:lpstr>PowerPoint Presentation</vt:lpstr>
      <vt:lpstr>PowerPoint Presentation</vt:lpstr>
      <vt:lpstr>PHARMAC’s Factors for Consideration</vt:lpstr>
      <vt:lpstr>The original nine (pre 2017):</vt:lpstr>
      <vt:lpstr>Expenditure management strategies at PHARMAC</vt:lpstr>
      <vt:lpstr>PowerPoint Presentation</vt:lpstr>
      <vt:lpstr>Hypothetical priority list</vt:lpstr>
      <vt:lpstr>Linking implementation strategies: Special Authority</vt:lpstr>
      <vt:lpstr>PHARMAC’s Unique situation</vt:lpstr>
      <vt:lpstr>Budget Impact as decision criterion</vt:lpstr>
      <vt:lpstr>PowerPoint Presentation</vt:lpstr>
      <vt:lpstr> </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Wilkinson</dc:creator>
  <cp:lastModifiedBy>Tommy Wilkinson</cp:lastModifiedBy>
  <cp:revision>25</cp:revision>
  <dcterms:created xsi:type="dcterms:W3CDTF">2016-05-10T09:30:25Z</dcterms:created>
  <dcterms:modified xsi:type="dcterms:W3CDTF">2017-03-06T08:30:09Z</dcterms:modified>
</cp:coreProperties>
</file>