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0" r:id="rId8"/>
    <p:sldId id="262" r:id="rId9"/>
    <p:sldId id="263" r:id="rId10"/>
    <p:sldId id="271" r:id="rId11"/>
    <p:sldId id="265" r:id="rId12"/>
    <p:sldId id="266" r:id="rId13"/>
    <p:sldId id="268" r:id="rId14"/>
    <p:sldId id="274"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D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2"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10/30/2013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pratham.org/" TargetMode="External"/><Relationship Id="rId2" Type="http://schemas.openxmlformats.org/officeDocument/2006/relationships/hyperlink" Target="mailto:rukmini.banerji@pratham.org" TargetMode="External"/><Relationship Id="rId1" Type="http://schemas.openxmlformats.org/officeDocument/2006/relationships/slideLayout" Target="../slideLayouts/slideLayout6.xml"/><Relationship Id="rId6" Type="http://schemas.openxmlformats.org/officeDocument/2006/relationships/hyperlink" Target="http://www.youtube.com/watch?v=XB5Wih-Ng8Y&amp;feature=youtu.be" TargetMode="External"/><Relationship Id="rId5" Type="http://schemas.openxmlformats.org/officeDocument/2006/relationships/image" Target="../media/image11.jpeg"/><Relationship Id="rId4" Type="http://schemas.openxmlformats.org/officeDocument/2006/relationships/hyperlink" Target="http://www.asercentre.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atham (New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94571" y="186871"/>
            <a:ext cx="946151" cy="1316384"/>
          </a:xfrm>
          <a:prstGeom prst="rect">
            <a:avLst/>
          </a:prstGeom>
          <a:solidFill>
            <a:schemeClr val="tx1"/>
          </a:solidFill>
          <a:ln>
            <a:noFill/>
          </a:ln>
        </p:spPr>
      </p:pic>
      <p:sp>
        <p:nvSpPr>
          <p:cNvPr id="2" name="TextBox 1"/>
          <p:cNvSpPr txBox="1"/>
          <p:nvPr/>
        </p:nvSpPr>
        <p:spPr>
          <a:xfrm rot="10800000" flipV="1">
            <a:off x="6281057" y="4743666"/>
            <a:ext cx="5040085" cy="1384995"/>
          </a:xfrm>
          <a:prstGeom prst="rect">
            <a:avLst/>
          </a:prstGeom>
          <a:noFill/>
        </p:spPr>
        <p:txBody>
          <a:bodyPr wrap="square" rtlCol="0">
            <a:spAutoFit/>
          </a:bodyPr>
          <a:lstStyle/>
          <a:p>
            <a:r>
              <a:rPr lang="en-IN" sz="2800" dirty="0" err="1" smtClean="0"/>
              <a:t>Center</a:t>
            </a:r>
            <a:r>
              <a:rPr lang="en-IN" sz="2800" dirty="0" smtClean="0"/>
              <a:t> for Global Development </a:t>
            </a:r>
          </a:p>
          <a:p>
            <a:r>
              <a:rPr lang="en-IN" sz="2800" dirty="0" smtClean="0"/>
              <a:t>Washington DC </a:t>
            </a:r>
          </a:p>
          <a:p>
            <a:r>
              <a:rPr lang="en-IN" sz="2800" dirty="0" smtClean="0"/>
              <a:t>October 29 2013 </a:t>
            </a:r>
            <a:endParaRPr lang="en-IN" sz="2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012" y="1503255"/>
            <a:ext cx="5586453" cy="4822371"/>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6433457" y="1741714"/>
            <a:ext cx="5181600" cy="1938992"/>
          </a:xfrm>
          <a:prstGeom prst="rect">
            <a:avLst/>
          </a:prstGeom>
          <a:noFill/>
        </p:spPr>
        <p:txBody>
          <a:bodyPr wrap="square" rtlCol="0">
            <a:spAutoFit/>
          </a:bodyPr>
          <a:lstStyle/>
          <a:p>
            <a:r>
              <a:rPr lang="en-IN" sz="4000" dirty="0" smtClean="0"/>
              <a:t>Scaling Up </a:t>
            </a:r>
          </a:p>
          <a:p>
            <a:r>
              <a:rPr lang="en-IN" sz="4000" dirty="0" smtClean="0"/>
              <a:t>in Development: </a:t>
            </a:r>
          </a:p>
          <a:p>
            <a:r>
              <a:rPr lang="en-IN" sz="4000" dirty="0" smtClean="0"/>
              <a:t>Lessons from </a:t>
            </a:r>
            <a:r>
              <a:rPr lang="en-IN" sz="4000" dirty="0" err="1" smtClean="0"/>
              <a:t>Pratham</a:t>
            </a:r>
            <a:r>
              <a:rPr lang="en-IN" sz="3600" dirty="0" smtClean="0"/>
              <a:t> </a:t>
            </a:r>
            <a:endParaRPr lang="en-IN" sz="3600" dirty="0"/>
          </a:p>
        </p:txBody>
      </p:sp>
    </p:spTree>
    <p:extLst>
      <p:ext uri="{BB962C8B-B14F-4D97-AF65-F5344CB8AC3E}">
        <p14:creationId xmlns:p14="http://schemas.microsoft.com/office/powerpoint/2010/main" val="1687024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365125"/>
            <a:ext cx="11517085" cy="1325563"/>
          </a:xfrm>
        </p:spPr>
        <p:txBody>
          <a:bodyPr>
            <a:normAutofit/>
          </a:bodyPr>
          <a:lstStyle/>
          <a:p>
            <a:r>
              <a:rPr lang="en-IN" dirty="0" smtClean="0"/>
              <a:t>January 2013: </a:t>
            </a:r>
            <a:r>
              <a:rPr lang="en-IN" dirty="0"/>
              <a:t>S</a:t>
            </a:r>
            <a:r>
              <a:rPr lang="en-IN" dirty="0" smtClean="0"/>
              <a:t>tate wide scale up?</a:t>
            </a:r>
            <a:br>
              <a:rPr lang="en-IN" dirty="0" smtClean="0"/>
            </a:br>
            <a:r>
              <a:rPr lang="en-IN" dirty="0" smtClean="0">
                <a:solidFill>
                  <a:srgbClr val="FFC000"/>
                </a:solidFill>
              </a:rPr>
              <a:t>Alternative theories of change &amp; paths of action   </a:t>
            </a:r>
            <a:endParaRPr lang="en-IN" dirty="0">
              <a:solidFill>
                <a:srgbClr val="FFC000"/>
              </a:solidFill>
            </a:endParaRPr>
          </a:p>
        </p:txBody>
      </p:sp>
      <p:sp>
        <p:nvSpPr>
          <p:cNvPr id="5" name="TextBox 4"/>
          <p:cNvSpPr txBox="1"/>
          <p:nvPr/>
        </p:nvSpPr>
        <p:spPr>
          <a:xfrm>
            <a:off x="283029" y="2002971"/>
            <a:ext cx="2481942" cy="4708981"/>
          </a:xfrm>
          <a:prstGeom prst="rect">
            <a:avLst/>
          </a:prstGeom>
          <a:noFill/>
        </p:spPr>
        <p:txBody>
          <a:bodyPr wrap="square" rtlCol="0">
            <a:spAutoFit/>
          </a:bodyPr>
          <a:lstStyle/>
          <a:p>
            <a:r>
              <a:rPr lang="en-IN" sz="2000" dirty="0" smtClean="0">
                <a:solidFill>
                  <a:srgbClr val="FFC000"/>
                </a:solidFill>
              </a:rPr>
              <a:t>Pre-occupied with inputs</a:t>
            </a:r>
          </a:p>
          <a:p>
            <a:endParaRPr lang="en-IN" sz="2000" dirty="0"/>
          </a:p>
          <a:p>
            <a:r>
              <a:rPr lang="en-IN" sz="2000" dirty="0" smtClean="0"/>
              <a:t>Unless all inputs are in place, quality cannot improve. </a:t>
            </a:r>
          </a:p>
          <a:p>
            <a:endParaRPr lang="en-IN" sz="2000" dirty="0"/>
          </a:p>
          <a:p>
            <a:r>
              <a:rPr lang="en-IN" sz="2000" dirty="0"/>
              <a:t>(Right to Education Law stipulates norms)</a:t>
            </a:r>
          </a:p>
          <a:p>
            <a:endParaRPr lang="en-IN" sz="2000" dirty="0"/>
          </a:p>
          <a:p>
            <a:r>
              <a:rPr lang="en-IN" sz="2000" dirty="0" smtClean="0"/>
              <a:t>Huge teacher shortage.  Difficulties in teacher recruitment. Deal with these problems.</a:t>
            </a:r>
            <a:endParaRPr lang="en-IN" sz="2000" dirty="0"/>
          </a:p>
        </p:txBody>
      </p:sp>
      <p:sp>
        <p:nvSpPr>
          <p:cNvPr id="3" name="TextBox 2"/>
          <p:cNvSpPr txBox="1"/>
          <p:nvPr/>
        </p:nvSpPr>
        <p:spPr>
          <a:xfrm>
            <a:off x="3069771" y="2002971"/>
            <a:ext cx="3048000" cy="4401205"/>
          </a:xfrm>
          <a:prstGeom prst="rect">
            <a:avLst/>
          </a:prstGeom>
          <a:noFill/>
        </p:spPr>
        <p:txBody>
          <a:bodyPr wrap="square" rtlCol="0">
            <a:spAutoFit/>
          </a:bodyPr>
          <a:lstStyle/>
          <a:p>
            <a:r>
              <a:rPr lang="en-IN" sz="2000" dirty="0" smtClean="0">
                <a:solidFill>
                  <a:srgbClr val="FFC000"/>
                </a:solidFill>
              </a:rPr>
              <a:t>Tighten administration and monitoring</a:t>
            </a:r>
          </a:p>
          <a:p>
            <a:endParaRPr lang="en-IN" sz="2000" dirty="0"/>
          </a:p>
          <a:p>
            <a:r>
              <a:rPr lang="en-IN" sz="2000" dirty="0" smtClean="0"/>
              <a:t>Teachers have never been made to teach in Bihar.</a:t>
            </a:r>
          </a:p>
          <a:p>
            <a:endParaRPr lang="en-IN" sz="2000" dirty="0"/>
          </a:p>
          <a:p>
            <a:r>
              <a:rPr lang="en-IN" sz="2000" dirty="0" smtClean="0"/>
              <a:t>If teaching happens, then learning will take place.</a:t>
            </a:r>
          </a:p>
          <a:p>
            <a:endParaRPr lang="en-IN" sz="2000" dirty="0"/>
          </a:p>
          <a:p>
            <a:r>
              <a:rPr lang="en-IN" sz="2000" dirty="0" smtClean="0"/>
              <a:t>Hence, focus should be on teacher attendance, tight monitoring and punitive action if teachers are not teaching.  </a:t>
            </a:r>
            <a:endParaRPr lang="en-IN" sz="2000" dirty="0"/>
          </a:p>
        </p:txBody>
      </p:sp>
      <p:sp>
        <p:nvSpPr>
          <p:cNvPr id="4" name="TextBox 3"/>
          <p:cNvSpPr txBox="1"/>
          <p:nvPr/>
        </p:nvSpPr>
        <p:spPr>
          <a:xfrm>
            <a:off x="6629400" y="2002971"/>
            <a:ext cx="2035629" cy="4401205"/>
          </a:xfrm>
          <a:prstGeom prst="rect">
            <a:avLst/>
          </a:prstGeom>
          <a:noFill/>
        </p:spPr>
        <p:txBody>
          <a:bodyPr wrap="square" rtlCol="0">
            <a:spAutoFit/>
          </a:bodyPr>
          <a:lstStyle/>
          <a:p>
            <a:r>
              <a:rPr lang="en-IN" sz="2000" dirty="0" smtClean="0">
                <a:solidFill>
                  <a:srgbClr val="FFC000"/>
                </a:solidFill>
              </a:rPr>
              <a:t>Build institutional capacity </a:t>
            </a:r>
          </a:p>
          <a:p>
            <a:endParaRPr lang="en-IN" sz="2000" dirty="0">
              <a:solidFill>
                <a:srgbClr val="FFC000"/>
              </a:solidFill>
            </a:endParaRPr>
          </a:p>
          <a:p>
            <a:r>
              <a:rPr lang="en-IN" sz="2000" dirty="0" smtClean="0"/>
              <a:t>Teachers not capable of teaching.</a:t>
            </a:r>
          </a:p>
          <a:p>
            <a:endParaRPr lang="en-IN" sz="2000" dirty="0"/>
          </a:p>
          <a:p>
            <a:r>
              <a:rPr lang="en-IN" sz="2000" dirty="0" smtClean="0"/>
              <a:t>Build and strengthen teacher training institutions. Long run investment and time needed.</a:t>
            </a:r>
          </a:p>
          <a:p>
            <a:endParaRPr lang="en-IN" sz="2000" dirty="0">
              <a:solidFill>
                <a:srgbClr val="FFC000"/>
              </a:solidFill>
            </a:endParaRPr>
          </a:p>
        </p:txBody>
      </p:sp>
      <p:sp>
        <p:nvSpPr>
          <p:cNvPr id="6" name="TextBox 5"/>
          <p:cNvSpPr txBox="1"/>
          <p:nvPr/>
        </p:nvSpPr>
        <p:spPr>
          <a:xfrm>
            <a:off x="9089571" y="2002971"/>
            <a:ext cx="2841171" cy="4401205"/>
          </a:xfrm>
          <a:prstGeom prst="rect">
            <a:avLst/>
          </a:prstGeom>
          <a:noFill/>
        </p:spPr>
        <p:txBody>
          <a:bodyPr wrap="square" rtlCol="0">
            <a:spAutoFit/>
          </a:bodyPr>
          <a:lstStyle/>
          <a:p>
            <a:r>
              <a:rPr lang="en-IN" sz="2000" dirty="0" smtClean="0">
                <a:solidFill>
                  <a:srgbClr val="FFC000"/>
                </a:solidFill>
              </a:rPr>
              <a:t>Campaigns for learning improvement can energize the system even with existing resources and capabilities </a:t>
            </a:r>
          </a:p>
          <a:p>
            <a:endParaRPr lang="en-IN" sz="2000" dirty="0">
              <a:solidFill>
                <a:srgbClr val="FFC000"/>
              </a:solidFill>
            </a:endParaRPr>
          </a:p>
          <a:p>
            <a:r>
              <a:rPr lang="en-IN" sz="2000" dirty="0" smtClean="0"/>
              <a:t>Structural problems –  “Negative consequences of overambitious curriculum” - children do not even have basics. So set basic goals. Teaching at the right level is the answer.</a:t>
            </a:r>
            <a:endParaRPr lang="en-IN" sz="2000" dirty="0"/>
          </a:p>
        </p:txBody>
      </p:sp>
    </p:spTree>
    <p:extLst>
      <p:ext uri="{BB962C8B-B14F-4D97-AF65-F5344CB8AC3E}">
        <p14:creationId xmlns:p14="http://schemas.microsoft.com/office/powerpoint/2010/main" val="41386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3" y="365125"/>
            <a:ext cx="11016347" cy="1325563"/>
          </a:xfrm>
        </p:spPr>
        <p:txBody>
          <a:bodyPr>
            <a:normAutofit fontScale="90000"/>
          </a:bodyPr>
          <a:lstStyle/>
          <a:p>
            <a:r>
              <a:rPr lang="en-IN" dirty="0" smtClean="0"/>
              <a:t>Background: What “works” to improve learning?   </a:t>
            </a:r>
            <a:br>
              <a:rPr lang="en-IN" dirty="0" smtClean="0"/>
            </a:br>
            <a:r>
              <a:rPr lang="en-IN" dirty="0" smtClean="0"/>
              <a:t>A decade of “delivering” models - </a:t>
            </a:r>
            <a:r>
              <a:rPr lang="en-IN" dirty="0" err="1" smtClean="0"/>
              <a:t>Pratham</a:t>
            </a:r>
            <a:r>
              <a:rPr lang="en-IN" dirty="0" smtClean="0"/>
              <a:t> </a:t>
            </a:r>
            <a:endParaRPr lang="en-IN" dirty="0"/>
          </a:p>
        </p:txBody>
      </p:sp>
      <p:sp>
        <p:nvSpPr>
          <p:cNvPr id="3" name="TextBox 2"/>
          <p:cNvSpPr txBox="1"/>
          <p:nvPr/>
        </p:nvSpPr>
        <p:spPr>
          <a:xfrm>
            <a:off x="228600" y="1802172"/>
            <a:ext cx="3973285" cy="923330"/>
          </a:xfrm>
          <a:prstGeom prst="rect">
            <a:avLst/>
          </a:prstGeom>
          <a:noFill/>
        </p:spPr>
        <p:txBody>
          <a:bodyPr wrap="square" rtlCol="0">
            <a:spAutoFit/>
          </a:bodyPr>
          <a:lstStyle/>
          <a:p>
            <a:r>
              <a:rPr lang="en-IN" dirty="0" smtClean="0"/>
              <a:t>Children “left behind” are invisible. The assumption is schooling = learning is not correct.  Clear focus on learning needed.</a:t>
            </a:r>
            <a:endParaRPr lang="en-IN" dirty="0"/>
          </a:p>
        </p:txBody>
      </p:sp>
      <p:sp>
        <p:nvSpPr>
          <p:cNvPr id="4" name="TextBox 3"/>
          <p:cNvSpPr txBox="1"/>
          <p:nvPr/>
        </p:nvSpPr>
        <p:spPr>
          <a:xfrm>
            <a:off x="337452" y="2836987"/>
            <a:ext cx="4114805" cy="1754326"/>
          </a:xfrm>
          <a:prstGeom prst="rect">
            <a:avLst/>
          </a:prstGeom>
          <a:noFill/>
        </p:spPr>
        <p:txBody>
          <a:bodyPr wrap="square" rtlCol="0">
            <a:spAutoFit/>
          </a:bodyPr>
          <a:lstStyle/>
          <a:p>
            <a:r>
              <a:rPr lang="en-IN" dirty="0" smtClean="0"/>
              <a:t>Foundational skills – basic reading, basic arithmetic need to be in place so that higher skills can be built. Teaching at grade level leaves the majority behind.  Not much home support as parents are illiterate or have little schooling.</a:t>
            </a:r>
            <a:endParaRPr lang="en-IN" dirty="0"/>
          </a:p>
        </p:txBody>
      </p:sp>
      <p:sp>
        <p:nvSpPr>
          <p:cNvPr id="6" name="TextBox 5"/>
          <p:cNvSpPr txBox="1"/>
          <p:nvPr/>
        </p:nvSpPr>
        <p:spPr>
          <a:xfrm rot="10800000" flipV="1">
            <a:off x="337455" y="5399983"/>
            <a:ext cx="4114802" cy="1200329"/>
          </a:xfrm>
          <a:prstGeom prst="rect">
            <a:avLst/>
          </a:prstGeom>
          <a:noFill/>
        </p:spPr>
        <p:txBody>
          <a:bodyPr wrap="square" rtlCol="0">
            <a:spAutoFit/>
          </a:bodyPr>
          <a:lstStyle/>
          <a:p>
            <a:r>
              <a:rPr lang="en-IN" dirty="0" smtClean="0"/>
              <a:t>Children who are age 8+ can learn quickly. </a:t>
            </a:r>
            <a:r>
              <a:rPr lang="en-IN" dirty="0"/>
              <a:t>Accelerated learning is possible. Simple </a:t>
            </a:r>
            <a:r>
              <a:rPr lang="en-IN" dirty="0" smtClean="0"/>
              <a:t>and low cost methods and materials  </a:t>
            </a:r>
            <a:r>
              <a:rPr lang="en-IN" dirty="0"/>
              <a:t>are effective</a:t>
            </a:r>
            <a:r>
              <a:rPr lang="en-IN" dirty="0" smtClean="0"/>
              <a:t>. Can be used by many.</a:t>
            </a:r>
            <a:endParaRPr lang="en-IN" dirty="0"/>
          </a:p>
        </p:txBody>
      </p:sp>
      <p:sp>
        <p:nvSpPr>
          <p:cNvPr id="9" name="TextBox 8"/>
          <p:cNvSpPr txBox="1"/>
          <p:nvPr/>
        </p:nvSpPr>
        <p:spPr>
          <a:xfrm>
            <a:off x="7282541" y="1690688"/>
            <a:ext cx="4376060" cy="2031325"/>
          </a:xfrm>
          <a:prstGeom prst="rect">
            <a:avLst/>
          </a:prstGeom>
          <a:noFill/>
        </p:spPr>
        <p:txBody>
          <a:bodyPr wrap="square" rtlCol="0">
            <a:spAutoFit/>
          </a:bodyPr>
          <a:lstStyle/>
          <a:p>
            <a:r>
              <a:rPr lang="en-IN" dirty="0" smtClean="0"/>
              <a:t>Mobilization of local community volunteers on scale is possible especially in rural areas. Youth volunteers enable children to learn well and also provide bridge between home and school .  </a:t>
            </a:r>
          </a:p>
          <a:p>
            <a:r>
              <a:rPr lang="en-IN" b="1" dirty="0" smtClean="0">
                <a:solidFill>
                  <a:srgbClr val="C00000"/>
                </a:solidFill>
              </a:rPr>
              <a:t>BUT</a:t>
            </a:r>
            <a:r>
              <a:rPr lang="en-IN" dirty="0" smtClean="0"/>
              <a:t> volunteer participation is seasonal and often does not sustain over time.</a:t>
            </a:r>
            <a:endParaRPr lang="en-IN" dirty="0"/>
          </a:p>
        </p:txBody>
      </p:sp>
      <p:sp>
        <p:nvSpPr>
          <p:cNvPr id="10" name="Rectangle 9"/>
          <p:cNvSpPr/>
          <p:nvPr/>
        </p:nvSpPr>
        <p:spPr>
          <a:xfrm rot="10800000" flipV="1">
            <a:off x="337453" y="4672454"/>
            <a:ext cx="4114803" cy="646331"/>
          </a:xfrm>
          <a:prstGeom prst="rect">
            <a:avLst/>
          </a:prstGeom>
        </p:spPr>
        <p:txBody>
          <a:bodyPr wrap="square">
            <a:spAutoFit/>
          </a:bodyPr>
          <a:lstStyle/>
          <a:p>
            <a:r>
              <a:rPr lang="en-IN" dirty="0"/>
              <a:t>Appropriate assessment can lead easily to appropriate action. </a:t>
            </a:r>
          </a:p>
        </p:txBody>
      </p:sp>
      <p:sp>
        <p:nvSpPr>
          <p:cNvPr id="11" name="TextBox 10"/>
          <p:cNvSpPr txBox="1"/>
          <p:nvPr/>
        </p:nvSpPr>
        <p:spPr>
          <a:xfrm>
            <a:off x="7282541" y="3853543"/>
            <a:ext cx="4071259" cy="2031325"/>
          </a:xfrm>
          <a:prstGeom prst="rect">
            <a:avLst/>
          </a:prstGeom>
          <a:noFill/>
        </p:spPr>
        <p:txBody>
          <a:bodyPr wrap="square" rtlCol="0">
            <a:spAutoFit/>
          </a:bodyPr>
          <a:lstStyle/>
          <a:p>
            <a:r>
              <a:rPr lang="en-IN" dirty="0" err="1" smtClean="0"/>
              <a:t>Catalyzing</a:t>
            </a:r>
            <a:r>
              <a:rPr lang="en-IN" dirty="0" smtClean="0"/>
              <a:t> school systems for learning improvement is possible. Past </a:t>
            </a:r>
            <a:r>
              <a:rPr lang="en-IN" dirty="0" err="1" smtClean="0"/>
              <a:t>Pratham</a:t>
            </a:r>
            <a:r>
              <a:rPr lang="en-IN" dirty="0" smtClean="0"/>
              <a:t> </a:t>
            </a:r>
            <a:r>
              <a:rPr lang="en-IN" dirty="0" err="1" smtClean="0"/>
              <a:t>statewide</a:t>
            </a:r>
            <a:r>
              <a:rPr lang="en-IN" dirty="0" smtClean="0"/>
              <a:t> partnerships with MP, CHH, HP, Punjab, UP.</a:t>
            </a:r>
          </a:p>
          <a:p>
            <a:r>
              <a:rPr lang="en-IN" b="1" dirty="0" smtClean="0">
                <a:solidFill>
                  <a:srgbClr val="C00000"/>
                </a:solidFill>
              </a:rPr>
              <a:t>BUT</a:t>
            </a:r>
            <a:r>
              <a:rPr lang="en-IN" dirty="0" smtClean="0"/>
              <a:t> partnerships are not durable. Very dependent on individuals and their leadership.  </a:t>
            </a:r>
            <a:endParaRPr lang="en-IN" dirty="0"/>
          </a:p>
        </p:txBody>
      </p:sp>
      <p:sp>
        <p:nvSpPr>
          <p:cNvPr id="12" name="TextBox 11"/>
          <p:cNvSpPr txBox="1"/>
          <p:nvPr/>
        </p:nvSpPr>
        <p:spPr>
          <a:xfrm rot="10800000" flipV="1">
            <a:off x="4887686" y="3093126"/>
            <a:ext cx="148589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IN" sz="3600" b="1" dirty="0" smtClean="0"/>
              <a:t>WHAT </a:t>
            </a:r>
            <a:endParaRPr lang="en-IN" sz="3600" b="1" dirty="0"/>
          </a:p>
        </p:txBody>
      </p:sp>
      <p:sp>
        <p:nvSpPr>
          <p:cNvPr id="13" name="TextBox 12"/>
          <p:cNvSpPr txBox="1"/>
          <p:nvPr/>
        </p:nvSpPr>
        <p:spPr>
          <a:xfrm rot="10800000" flipV="1">
            <a:off x="4887686" y="4307337"/>
            <a:ext cx="136071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IN" sz="3600" b="1" dirty="0" smtClean="0"/>
              <a:t>HOW </a:t>
            </a:r>
            <a:endParaRPr lang="en-IN" sz="3600" b="1" dirty="0"/>
          </a:p>
        </p:txBody>
      </p:sp>
      <p:sp>
        <p:nvSpPr>
          <p:cNvPr id="14" name="Right Arrow 13"/>
          <p:cNvSpPr/>
          <p:nvPr/>
        </p:nvSpPr>
        <p:spPr>
          <a:xfrm>
            <a:off x="6229349" y="4366791"/>
            <a:ext cx="908957" cy="611326"/>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ight Arrow 14"/>
          <p:cNvSpPr/>
          <p:nvPr/>
        </p:nvSpPr>
        <p:spPr>
          <a:xfrm rot="10800000">
            <a:off x="4337956" y="3179199"/>
            <a:ext cx="653143" cy="542862"/>
          </a:xfrm>
          <a:prstGeom prst="rightArrow">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4201885" y="1802172"/>
            <a:ext cx="2868387" cy="646331"/>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IN" sz="3600" dirty="0" smtClean="0"/>
              <a:t>LEARNINGS </a:t>
            </a:r>
            <a:endParaRPr lang="en-IN" sz="3600" dirty="0"/>
          </a:p>
        </p:txBody>
      </p:sp>
      <p:sp>
        <p:nvSpPr>
          <p:cNvPr id="17" name="TextBox 16"/>
          <p:cNvSpPr txBox="1"/>
          <p:nvPr/>
        </p:nvSpPr>
        <p:spPr>
          <a:xfrm>
            <a:off x="7282541" y="5884868"/>
            <a:ext cx="4778831" cy="923330"/>
          </a:xfrm>
          <a:prstGeom prst="rect">
            <a:avLst/>
          </a:prstGeom>
          <a:noFill/>
        </p:spPr>
        <p:txBody>
          <a:bodyPr wrap="square" rtlCol="0">
            <a:spAutoFit/>
          </a:bodyPr>
          <a:lstStyle/>
          <a:p>
            <a:r>
              <a:rPr lang="en-IN" dirty="0" smtClean="0"/>
              <a:t>ASER has helped to build awareness of problem at macro level. </a:t>
            </a:r>
          </a:p>
          <a:p>
            <a:r>
              <a:rPr lang="en-IN" b="1" dirty="0" smtClean="0">
                <a:solidFill>
                  <a:srgbClr val="C00000"/>
                </a:solidFill>
              </a:rPr>
              <a:t>BUT</a:t>
            </a:r>
            <a:r>
              <a:rPr lang="en-IN" dirty="0" smtClean="0"/>
              <a:t> translating into action slower</a:t>
            </a:r>
            <a:endParaRPr lang="en-IN" dirty="0"/>
          </a:p>
        </p:txBody>
      </p:sp>
    </p:spTree>
    <p:extLst>
      <p:ext uri="{BB962C8B-B14F-4D97-AF65-F5344CB8AC3E}">
        <p14:creationId xmlns:p14="http://schemas.microsoft.com/office/powerpoint/2010/main" val="8791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P spid="10" grpId="0"/>
      <p:bldP spid="11" grpId="0"/>
      <p:bldP spid="12" grpId="0" animBg="1"/>
      <p:bldP spid="13" grpId="0" animBg="1"/>
      <p:bldP spid="14" grpId="0" animBg="1"/>
      <p:bldP spid="15" grpId="0" animBg="1"/>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365125"/>
            <a:ext cx="10994571" cy="1325563"/>
          </a:xfrm>
        </p:spPr>
        <p:txBody>
          <a:bodyPr>
            <a:normAutofit fontScale="90000"/>
          </a:bodyPr>
          <a:lstStyle/>
          <a:p>
            <a:r>
              <a:rPr lang="en-IN" dirty="0" smtClean="0"/>
              <a:t>Background: What “works” to improve learning ?  </a:t>
            </a:r>
            <a:br>
              <a:rPr lang="en-IN" dirty="0" smtClean="0"/>
            </a:br>
            <a:r>
              <a:rPr lang="en-IN" dirty="0" smtClean="0"/>
              <a:t>A decade of delivering evidence -  JPAL-</a:t>
            </a:r>
            <a:r>
              <a:rPr lang="en-IN" dirty="0" err="1" smtClean="0"/>
              <a:t>Pratham</a:t>
            </a:r>
            <a:r>
              <a:rPr lang="en-IN" dirty="0" smtClean="0"/>
              <a:t> RCTs</a:t>
            </a:r>
            <a:endParaRPr lang="en-IN" dirty="0"/>
          </a:p>
        </p:txBody>
      </p:sp>
      <p:sp>
        <p:nvSpPr>
          <p:cNvPr id="3" name="TextBox 2"/>
          <p:cNvSpPr txBox="1"/>
          <p:nvPr/>
        </p:nvSpPr>
        <p:spPr>
          <a:xfrm>
            <a:off x="195942" y="2362199"/>
            <a:ext cx="3461657" cy="1938992"/>
          </a:xfrm>
          <a:prstGeom prst="rect">
            <a:avLst/>
          </a:prstGeom>
          <a:noFill/>
        </p:spPr>
        <p:txBody>
          <a:bodyPr wrap="square" rtlCol="0">
            <a:spAutoFit/>
          </a:bodyPr>
          <a:lstStyle/>
          <a:p>
            <a:r>
              <a:rPr lang="en-IN" sz="2000" dirty="0" smtClean="0"/>
              <a:t>Pull out classes in school during school hours by community volunteers for building basic skills for children in Grades 3-5.  “</a:t>
            </a:r>
            <a:r>
              <a:rPr lang="en-IN" sz="2000" dirty="0" err="1" smtClean="0"/>
              <a:t>Balsakhi</a:t>
            </a:r>
            <a:r>
              <a:rPr lang="en-IN" sz="2000" dirty="0" smtClean="0"/>
              <a:t>” study in urban Mumbai and Vadodara. 2001.</a:t>
            </a:r>
            <a:endParaRPr lang="en-IN" sz="2000" dirty="0"/>
          </a:p>
        </p:txBody>
      </p:sp>
      <p:sp>
        <p:nvSpPr>
          <p:cNvPr id="4" name="TextBox 3"/>
          <p:cNvSpPr txBox="1"/>
          <p:nvPr/>
        </p:nvSpPr>
        <p:spPr>
          <a:xfrm>
            <a:off x="195941" y="4637313"/>
            <a:ext cx="3352801" cy="1938992"/>
          </a:xfrm>
          <a:prstGeom prst="rect">
            <a:avLst/>
          </a:prstGeom>
          <a:noFill/>
        </p:spPr>
        <p:txBody>
          <a:bodyPr wrap="square" rtlCol="0">
            <a:spAutoFit/>
          </a:bodyPr>
          <a:lstStyle/>
          <a:p>
            <a:r>
              <a:rPr lang="en-IN" sz="2000" dirty="0" smtClean="0"/>
              <a:t>Community based classes by local youth volunteers for building basic skills for children in Grades 3-5. “</a:t>
            </a:r>
            <a:r>
              <a:rPr lang="en-IN" sz="2000" dirty="0" err="1" smtClean="0"/>
              <a:t>Jaunpur</a:t>
            </a:r>
            <a:r>
              <a:rPr lang="en-IN" sz="2000" dirty="0" smtClean="0"/>
              <a:t>: study in rural eastern UP. 2005.</a:t>
            </a:r>
            <a:endParaRPr lang="en-IN" sz="2000" dirty="0"/>
          </a:p>
        </p:txBody>
      </p:sp>
      <p:sp>
        <p:nvSpPr>
          <p:cNvPr id="5" name="TextBox 4"/>
          <p:cNvSpPr txBox="1"/>
          <p:nvPr/>
        </p:nvSpPr>
        <p:spPr>
          <a:xfrm>
            <a:off x="195942" y="1589315"/>
            <a:ext cx="3548744" cy="707886"/>
          </a:xfrm>
          <a:prstGeom prst="rect">
            <a:avLst/>
          </a:prstGeom>
          <a:noFill/>
        </p:spPr>
        <p:txBody>
          <a:bodyPr wrap="square" rtlCol="0">
            <a:spAutoFit/>
          </a:bodyPr>
          <a:lstStyle/>
          <a:p>
            <a:r>
              <a:rPr lang="en-IN" sz="2000" b="1" i="1" dirty="0" smtClean="0">
                <a:solidFill>
                  <a:srgbClr val="FFC000"/>
                </a:solidFill>
              </a:rPr>
              <a:t>Youth volunteers support for improving children’s learning </a:t>
            </a:r>
            <a:endParaRPr lang="en-IN" sz="2000" b="1" i="1" dirty="0">
              <a:solidFill>
                <a:srgbClr val="FFC000"/>
              </a:solidFill>
            </a:endParaRPr>
          </a:p>
        </p:txBody>
      </p:sp>
      <p:sp>
        <p:nvSpPr>
          <p:cNvPr id="6" name="TextBox 5"/>
          <p:cNvSpPr txBox="1"/>
          <p:nvPr/>
        </p:nvSpPr>
        <p:spPr>
          <a:xfrm>
            <a:off x="4430486" y="1796143"/>
            <a:ext cx="2133601" cy="1015663"/>
          </a:xfrm>
          <a:prstGeom prst="rect">
            <a:avLst/>
          </a:prstGeom>
          <a:noFill/>
        </p:spPr>
        <p:txBody>
          <a:bodyPr wrap="square" rtlCol="0">
            <a:spAutoFit/>
          </a:bodyPr>
          <a:lstStyle/>
          <a:p>
            <a:r>
              <a:rPr lang="en-IN" sz="2000" b="1" i="1" dirty="0" smtClean="0">
                <a:solidFill>
                  <a:srgbClr val="C00000"/>
                </a:solidFill>
              </a:rPr>
              <a:t>Mothers help to improve children’s learning </a:t>
            </a:r>
            <a:endParaRPr lang="en-IN" sz="2000" b="1" i="1" dirty="0">
              <a:solidFill>
                <a:srgbClr val="C00000"/>
              </a:solidFill>
            </a:endParaRPr>
          </a:p>
        </p:txBody>
      </p:sp>
      <p:sp>
        <p:nvSpPr>
          <p:cNvPr id="8" name="TextBox 7"/>
          <p:cNvSpPr txBox="1"/>
          <p:nvPr/>
        </p:nvSpPr>
        <p:spPr>
          <a:xfrm>
            <a:off x="4430487" y="3015343"/>
            <a:ext cx="2133600" cy="3785652"/>
          </a:xfrm>
          <a:prstGeom prst="rect">
            <a:avLst/>
          </a:prstGeom>
          <a:noFill/>
        </p:spPr>
        <p:txBody>
          <a:bodyPr wrap="square" rtlCol="0">
            <a:spAutoFit/>
          </a:bodyPr>
          <a:lstStyle/>
          <a:p>
            <a:r>
              <a:rPr lang="en-IN" sz="2000" dirty="0" smtClean="0"/>
              <a:t>Adult literacy classes for mothers as well as mother-child engagement activities to improve basic learning for children in Grade 1-3. </a:t>
            </a:r>
          </a:p>
          <a:p>
            <a:r>
              <a:rPr lang="en-IN" sz="2000" dirty="0" smtClean="0"/>
              <a:t>Rajasthan &amp; Bihar – rural 2010.</a:t>
            </a:r>
            <a:endParaRPr lang="en-IN" sz="2000" dirty="0"/>
          </a:p>
        </p:txBody>
      </p:sp>
      <p:sp>
        <p:nvSpPr>
          <p:cNvPr id="9" name="TextBox 8"/>
          <p:cNvSpPr txBox="1"/>
          <p:nvPr/>
        </p:nvSpPr>
        <p:spPr>
          <a:xfrm>
            <a:off x="7249889" y="1894114"/>
            <a:ext cx="3940626" cy="707886"/>
          </a:xfrm>
          <a:prstGeom prst="rect">
            <a:avLst/>
          </a:prstGeom>
          <a:noFill/>
        </p:spPr>
        <p:txBody>
          <a:bodyPr wrap="square" rtlCol="0">
            <a:spAutoFit/>
          </a:bodyPr>
          <a:lstStyle/>
          <a:p>
            <a:r>
              <a:rPr lang="en-IN" sz="2000" b="1" i="1" dirty="0" smtClean="0">
                <a:solidFill>
                  <a:schemeClr val="accent1">
                    <a:lumMod val="75000"/>
                  </a:schemeClr>
                </a:solidFill>
              </a:rPr>
              <a:t>Teachers teaching at right level to improve children’s learning</a:t>
            </a:r>
            <a:endParaRPr lang="en-IN" sz="2000" b="1" i="1" dirty="0">
              <a:solidFill>
                <a:schemeClr val="accent1">
                  <a:lumMod val="75000"/>
                </a:schemeClr>
              </a:solidFill>
            </a:endParaRPr>
          </a:p>
        </p:txBody>
      </p:sp>
      <p:sp>
        <p:nvSpPr>
          <p:cNvPr id="10" name="TextBox 9"/>
          <p:cNvSpPr txBox="1"/>
          <p:nvPr/>
        </p:nvSpPr>
        <p:spPr>
          <a:xfrm>
            <a:off x="7249889" y="3015343"/>
            <a:ext cx="4702626" cy="1938992"/>
          </a:xfrm>
          <a:prstGeom prst="rect">
            <a:avLst/>
          </a:prstGeom>
          <a:noFill/>
        </p:spPr>
        <p:txBody>
          <a:bodyPr wrap="square" rtlCol="0">
            <a:spAutoFit/>
          </a:bodyPr>
          <a:lstStyle/>
          <a:p>
            <a:r>
              <a:rPr lang="en-IN" sz="2000" dirty="0" smtClean="0"/>
              <a:t>Summer camp where </a:t>
            </a:r>
            <a:r>
              <a:rPr lang="en-IN" sz="2000" dirty="0" err="1" smtClean="0"/>
              <a:t>govt</a:t>
            </a:r>
            <a:r>
              <a:rPr lang="en-IN" sz="2000" dirty="0" smtClean="0"/>
              <a:t> school teachers grouped children by level not grade to reach basic reading and arithmetic goals.  Summer camp far more effective than year long grade level teaching.</a:t>
            </a:r>
          </a:p>
          <a:p>
            <a:r>
              <a:rPr lang="en-IN" sz="2000" dirty="0" smtClean="0"/>
              <a:t>Bihar - rural: 2008 - 2010</a:t>
            </a:r>
            <a:endParaRPr lang="en-IN" sz="2000" dirty="0"/>
          </a:p>
        </p:txBody>
      </p:sp>
      <p:sp>
        <p:nvSpPr>
          <p:cNvPr id="12" name="TextBox 11"/>
          <p:cNvSpPr txBox="1"/>
          <p:nvPr/>
        </p:nvSpPr>
        <p:spPr>
          <a:xfrm>
            <a:off x="7249889" y="5181601"/>
            <a:ext cx="4789711" cy="1323439"/>
          </a:xfrm>
          <a:prstGeom prst="rect">
            <a:avLst/>
          </a:prstGeom>
          <a:noFill/>
        </p:spPr>
        <p:txBody>
          <a:bodyPr wrap="square" rtlCol="0">
            <a:spAutoFit/>
          </a:bodyPr>
          <a:lstStyle/>
          <a:p>
            <a:r>
              <a:rPr lang="en-IN" sz="2000" dirty="0" smtClean="0"/>
              <a:t>In-school special period during school hours. Children in Grade 3-5 taught by level not by grade. Govt. school teachers.</a:t>
            </a:r>
          </a:p>
          <a:p>
            <a:r>
              <a:rPr lang="en-IN" sz="2000" dirty="0" smtClean="0"/>
              <a:t>Haryana - rural : 2012-2013.</a:t>
            </a:r>
            <a:endParaRPr lang="en-IN" sz="2000" dirty="0"/>
          </a:p>
        </p:txBody>
      </p:sp>
    </p:spTree>
    <p:extLst>
      <p:ext uri="{BB962C8B-B14F-4D97-AF65-F5344CB8AC3E}">
        <p14:creationId xmlns:p14="http://schemas.microsoft.com/office/powerpoint/2010/main" val="27240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11593286" cy="1801132"/>
          </a:xfrm>
        </p:spPr>
        <p:txBody>
          <a:bodyPr>
            <a:normAutofit fontScale="90000"/>
          </a:bodyPr>
          <a:lstStyle/>
          <a:p>
            <a:r>
              <a:rPr lang="en-IN" dirty="0" smtClean="0"/>
              <a:t>April 2013 : Bihar government announces state wide roll out of “teaching to the right level” as part of the </a:t>
            </a:r>
            <a:r>
              <a:rPr lang="en-IN" dirty="0"/>
              <a:t>Mission “</a:t>
            </a:r>
            <a:r>
              <a:rPr lang="en-IN" dirty="0" err="1"/>
              <a:t>Gunwatta</a:t>
            </a:r>
            <a:r>
              <a:rPr lang="en-IN" dirty="0"/>
              <a:t>”(Quality) </a:t>
            </a:r>
          </a:p>
        </p:txBody>
      </p:sp>
      <p:sp>
        <p:nvSpPr>
          <p:cNvPr id="3" name="TextBox 2"/>
          <p:cNvSpPr txBox="1"/>
          <p:nvPr/>
        </p:nvSpPr>
        <p:spPr>
          <a:xfrm>
            <a:off x="326572" y="2264229"/>
            <a:ext cx="5431972" cy="4524315"/>
          </a:xfrm>
          <a:prstGeom prst="rect">
            <a:avLst/>
          </a:prstGeom>
          <a:noFill/>
        </p:spPr>
        <p:txBody>
          <a:bodyPr wrap="square" rtlCol="0">
            <a:spAutoFit/>
          </a:bodyPr>
          <a:lstStyle/>
          <a:p>
            <a:r>
              <a:rPr lang="en-IN" sz="2400" i="1" dirty="0" smtClean="0"/>
              <a:t>“Making dramatic change in learning is possible</a:t>
            </a:r>
            <a:r>
              <a:rPr lang="en-IN" sz="2400" dirty="0" smtClean="0"/>
              <a:t>”: Learning goals stated by  </a:t>
            </a:r>
            <a:r>
              <a:rPr lang="en-IN" sz="2400" dirty="0" err="1" smtClean="0"/>
              <a:t>govt</a:t>
            </a:r>
            <a:r>
              <a:rPr lang="en-IN" sz="2400" dirty="0" smtClean="0"/>
              <a:t> </a:t>
            </a:r>
          </a:p>
          <a:p>
            <a:endParaRPr lang="en-IN" sz="2400" dirty="0"/>
          </a:p>
          <a:p>
            <a:pPr marL="285750" indent="-285750">
              <a:buFont typeface="Arial" panose="020B0604020202020204" pitchFamily="34" charset="0"/>
              <a:buChar char="•"/>
            </a:pPr>
            <a:r>
              <a:rPr lang="en-IN" sz="2400" dirty="0" smtClean="0"/>
              <a:t>100% of children in Grade 5 to be brought to Grade 2 level</a:t>
            </a:r>
          </a:p>
          <a:p>
            <a:pPr marL="285750" indent="-285750">
              <a:buFont typeface="Arial" panose="020B0604020202020204" pitchFamily="34" charset="0"/>
              <a:buChar char="•"/>
            </a:pPr>
            <a:r>
              <a:rPr lang="en-IN" sz="2400" dirty="0" smtClean="0"/>
              <a:t>75% of children in Grade 4 to be brought to Grade 2 level</a:t>
            </a:r>
          </a:p>
          <a:p>
            <a:pPr marL="285750" indent="-285750">
              <a:buFont typeface="Arial" panose="020B0604020202020204" pitchFamily="34" charset="0"/>
              <a:buChar char="•"/>
            </a:pPr>
            <a:r>
              <a:rPr lang="en-IN" sz="2400" dirty="0" smtClean="0"/>
              <a:t>50% of children in Grade 3 to be brought to Grade 2 level </a:t>
            </a:r>
          </a:p>
          <a:p>
            <a:pPr marL="285750" indent="-285750">
              <a:buFont typeface="Arial" panose="020B0604020202020204" pitchFamily="34" charset="0"/>
              <a:buChar char="•"/>
            </a:pPr>
            <a:endParaRPr lang="en-IN" sz="2400" dirty="0"/>
          </a:p>
          <a:p>
            <a:r>
              <a:rPr lang="en-IN" sz="2400" dirty="0" smtClean="0"/>
              <a:t>Aim is substantial and significant improvement in learning numbers in ASER </a:t>
            </a:r>
            <a:endParaRPr lang="en-IN" sz="2400" dirty="0"/>
          </a:p>
        </p:txBody>
      </p:sp>
      <p:sp>
        <p:nvSpPr>
          <p:cNvPr id="4" name="TextBox 3"/>
          <p:cNvSpPr txBox="1"/>
          <p:nvPr/>
        </p:nvSpPr>
        <p:spPr>
          <a:xfrm>
            <a:off x="6291943" y="2166257"/>
            <a:ext cx="5508171" cy="4401205"/>
          </a:xfrm>
          <a:prstGeom prst="rect">
            <a:avLst/>
          </a:prstGeom>
          <a:noFill/>
        </p:spPr>
        <p:txBody>
          <a:bodyPr wrap="square" rtlCol="0">
            <a:spAutoFit/>
          </a:bodyPr>
          <a:lstStyle/>
          <a:p>
            <a:pPr algn="ctr">
              <a:buClr>
                <a:srgbClr val="FFC000"/>
              </a:buClr>
              <a:buSzPct val="150000"/>
            </a:pPr>
            <a:r>
              <a:rPr lang="en-IN" sz="2000" dirty="0" smtClean="0"/>
              <a:t>BROAD COMPREHENSIVE STRATEGY</a:t>
            </a:r>
          </a:p>
          <a:p>
            <a:pPr algn="ctr">
              <a:buClr>
                <a:srgbClr val="FFC000"/>
              </a:buClr>
              <a:buSzPct val="150000"/>
            </a:pPr>
            <a:r>
              <a:rPr lang="en-IN" sz="2000" dirty="0" smtClean="0"/>
              <a:t>FOR BUILDING QUALITY &amp; IMPROVING LEARNING</a:t>
            </a:r>
          </a:p>
          <a:p>
            <a:pPr marL="342900" indent="-342900">
              <a:buClr>
                <a:srgbClr val="FFC000"/>
              </a:buClr>
              <a:buSzPct val="150000"/>
              <a:buFont typeface="Wingdings" panose="05000000000000000000" pitchFamily="2" charset="2"/>
              <a:buChar char="§"/>
            </a:pPr>
            <a:r>
              <a:rPr lang="en-IN" sz="2000" dirty="0" smtClean="0"/>
              <a:t>Rebuilding teacher development institutions</a:t>
            </a:r>
          </a:p>
          <a:p>
            <a:pPr marL="342900" indent="-342900">
              <a:buClr>
                <a:srgbClr val="FFC000"/>
              </a:buClr>
              <a:buSzPct val="150000"/>
              <a:buFont typeface="Wingdings" panose="05000000000000000000" pitchFamily="2" charset="2"/>
              <a:buChar char="§"/>
            </a:pPr>
            <a:r>
              <a:rPr lang="en-IN" sz="2000" dirty="0" smtClean="0"/>
              <a:t>Improving service conditions of teachers</a:t>
            </a:r>
          </a:p>
          <a:p>
            <a:pPr marL="342900" indent="-342900">
              <a:buClr>
                <a:srgbClr val="FFC000"/>
              </a:buClr>
              <a:buSzPct val="150000"/>
              <a:buFont typeface="Wingdings" panose="05000000000000000000" pitchFamily="2" charset="2"/>
              <a:buChar char="§"/>
            </a:pPr>
            <a:r>
              <a:rPr lang="en-IN" sz="2000" dirty="0" smtClean="0"/>
              <a:t>Basic report cards for students in class</a:t>
            </a:r>
          </a:p>
          <a:p>
            <a:pPr marL="342900" indent="-342900">
              <a:buClr>
                <a:srgbClr val="FFC000"/>
              </a:buClr>
              <a:buSzPct val="150000"/>
              <a:buFont typeface="Wingdings" panose="05000000000000000000" pitchFamily="2" charset="2"/>
              <a:buChar char="§"/>
            </a:pPr>
            <a:r>
              <a:rPr lang="en-IN" sz="2000" dirty="0" smtClean="0"/>
              <a:t>Local language bridge material in early grades</a:t>
            </a:r>
          </a:p>
          <a:p>
            <a:pPr marL="342900" indent="-342900">
              <a:buClr>
                <a:srgbClr val="FFC000"/>
              </a:buClr>
              <a:buSzPct val="150000"/>
              <a:buFont typeface="Wingdings" panose="05000000000000000000" pitchFamily="2" charset="2"/>
              <a:buChar char="§"/>
            </a:pPr>
            <a:r>
              <a:rPr lang="en-IN" sz="2000" dirty="0" smtClean="0"/>
              <a:t>75% attendance needed to get entitlements</a:t>
            </a:r>
          </a:p>
          <a:p>
            <a:pPr marL="342900" indent="-342900">
              <a:buClr>
                <a:srgbClr val="FFC000"/>
              </a:buClr>
              <a:buSzPct val="150000"/>
              <a:buFont typeface="Wingdings" panose="05000000000000000000" pitchFamily="2" charset="2"/>
              <a:buChar char="§"/>
            </a:pPr>
            <a:r>
              <a:rPr lang="en-IN" sz="2000" dirty="0" smtClean="0"/>
              <a:t>Special efforts for the “very backward” groups</a:t>
            </a:r>
          </a:p>
          <a:p>
            <a:pPr marL="342900" indent="-342900">
              <a:buClr>
                <a:srgbClr val="FFC000"/>
              </a:buClr>
              <a:buSzPct val="150000"/>
              <a:buFont typeface="Wingdings" panose="05000000000000000000" pitchFamily="2" charset="2"/>
              <a:buChar char="§"/>
            </a:pPr>
            <a:r>
              <a:rPr lang="en-IN" sz="2000" dirty="0" smtClean="0"/>
              <a:t>Scholarships for all girls Grade 1 to 10</a:t>
            </a:r>
          </a:p>
          <a:p>
            <a:pPr marL="342900" indent="-342900">
              <a:buClr>
                <a:srgbClr val="FFC000"/>
              </a:buClr>
              <a:buSzPct val="150000"/>
              <a:buFont typeface="Wingdings" panose="05000000000000000000" pitchFamily="2" charset="2"/>
              <a:buChar char="§"/>
            </a:pPr>
            <a:r>
              <a:rPr lang="en-IN" sz="2000" dirty="0" smtClean="0"/>
              <a:t>Recognition for outstanding schools </a:t>
            </a:r>
          </a:p>
          <a:p>
            <a:pPr marL="342900" indent="-342900">
              <a:buClr>
                <a:srgbClr val="FFC000"/>
              </a:buClr>
              <a:buSzPct val="150000"/>
              <a:buFont typeface="Wingdings" panose="05000000000000000000" pitchFamily="2" charset="2"/>
              <a:buChar char="§"/>
            </a:pPr>
            <a:r>
              <a:rPr lang="en-IN" sz="2000" dirty="0" smtClean="0"/>
              <a:t>Specially earmarked teachers for Grade 1-2 </a:t>
            </a:r>
          </a:p>
          <a:p>
            <a:pPr marL="342900" indent="-342900">
              <a:buClr>
                <a:srgbClr val="FFC000"/>
              </a:buClr>
              <a:buSzPct val="150000"/>
              <a:buFont typeface="Wingdings" panose="05000000000000000000" pitchFamily="2" charset="2"/>
              <a:buChar char="§"/>
            </a:pPr>
            <a:r>
              <a:rPr lang="en-IN" sz="2000" dirty="0" smtClean="0">
                <a:solidFill>
                  <a:schemeClr val="accent4"/>
                </a:solidFill>
              </a:rPr>
              <a:t>Teaching to the right level – remedial education for Grade 3-5 – 2 hours a day – regrouping by competency</a:t>
            </a:r>
            <a:endParaRPr lang="en-IN" sz="2000" dirty="0">
              <a:solidFill>
                <a:schemeClr val="accent4"/>
              </a:solidFill>
            </a:endParaRPr>
          </a:p>
        </p:txBody>
      </p:sp>
    </p:spTree>
    <p:extLst>
      <p:ext uri="{BB962C8B-B14F-4D97-AF65-F5344CB8AC3E}">
        <p14:creationId xmlns:p14="http://schemas.microsoft.com/office/powerpoint/2010/main" val="11278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Status of scale up right now …………   </a:t>
            </a:r>
            <a:endParaRPr lang="en-IN" dirty="0"/>
          </a:p>
        </p:txBody>
      </p:sp>
      <p:graphicFrame>
        <p:nvGraphicFramePr>
          <p:cNvPr id="6" name="Object 5"/>
          <p:cNvGraphicFramePr>
            <a:graphicFrameLocks noChangeAspect="1"/>
          </p:cNvGraphicFramePr>
          <p:nvPr>
            <p:extLst>
              <p:ext uri="{D42A27DB-BD31-4B8C-83A1-F6EECF244321}">
                <p14:modId xmlns:p14="http://schemas.microsoft.com/office/powerpoint/2010/main" val="2663799599"/>
              </p:ext>
            </p:extLst>
          </p:nvPr>
        </p:nvGraphicFramePr>
        <p:xfrm>
          <a:off x="816429" y="1565502"/>
          <a:ext cx="6187606" cy="4737327"/>
        </p:xfrm>
        <a:graphic>
          <a:graphicData uri="http://schemas.openxmlformats.org/presentationml/2006/ole">
            <mc:AlternateContent xmlns:mc="http://schemas.openxmlformats.org/markup-compatibility/2006">
              <mc:Choice xmlns:v="urn:schemas-microsoft-com:vml" Requires="v">
                <p:oleObj spid="_x0000_s1031" name="Worksheet" r:id="rId3" imgW="5234993" imgH="4008072" progId="Excel.Sheet.12">
                  <p:embed/>
                </p:oleObj>
              </mc:Choice>
              <mc:Fallback>
                <p:oleObj name="Worksheet" r:id="rId3" imgW="5234993" imgH="4008072" progId="Excel.Sheet.12">
                  <p:embed/>
                  <p:pic>
                    <p:nvPicPr>
                      <p:cNvPr id="0" name=""/>
                      <p:cNvPicPr/>
                      <p:nvPr/>
                    </p:nvPicPr>
                    <p:blipFill>
                      <a:blip r:embed="rId4"/>
                      <a:stretch>
                        <a:fillRect/>
                      </a:stretch>
                    </p:blipFill>
                    <p:spPr>
                      <a:xfrm>
                        <a:off x="816429" y="1565502"/>
                        <a:ext cx="6187606" cy="4737327"/>
                      </a:xfrm>
                      <a:prstGeom prst="rect">
                        <a:avLst/>
                      </a:prstGeom>
                    </p:spPr>
                  </p:pic>
                </p:oleObj>
              </mc:Fallback>
            </mc:AlternateContent>
          </a:graphicData>
        </a:graphic>
      </p:graphicFrame>
      <p:sp>
        <p:nvSpPr>
          <p:cNvPr id="7" name="TextBox 6"/>
          <p:cNvSpPr txBox="1"/>
          <p:nvPr/>
        </p:nvSpPr>
        <p:spPr>
          <a:xfrm>
            <a:off x="457201" y="6302829"/>
            <a:ext cx="6546834" cy="369332"/>
          </a:xfrm>
          <a:prstGeom prst="rect">
            <a:avLst/>
          </a:prstGeom>
          <a:noFill/>
        </p:spPr>
        <p:txBody>
          <a:bodyPr wrap="square" rtlCol="0">
            <a:spAutoFit/>
          </a:bodyPr>
          <a:lstStyle/>
          <a:p>
            <a:r>
              <a:rPr lang="en-IN" dirty="0" smtClean="0"/>
              <a:t>Note: Blue cell = activity done. White cell = activity not done yet </a:t>
            </a:r>
            <a:endParaRPr lang="en-IN" dirty="0"/>
          </a:p>
        </p:txBody>
      </p:sp>
      <p:sp>
        <p:nvSpPr>
          <p:cNvPr id="8" name="TextBox 7"/>
          <p:cNvSpPr txBox="1"/>
          <p:nvPr/>
        </p:nvSpPr>
        <p:spPr>
          <a:xfrm>
            <a:off x="7363263" y="1565502"/>
            <a:ext cx="4556594" cy="1323439"/>
          </a:xfrm>
          <a:prstGeom prst="rect">
            <a:avLst/>
          </a:prstGeom>
          <a:noFill/>
        </p:spPr>
        <p:txBody>
          <a:bodyPr wrap="square" rtlCol="0">
            <a:spAutoFit/>
          </a:bodyPr>
          <a:lstStyle/>
          <a:p>
            <a:r>
              <a:rPr lang="en-IN" sz="2000" dirty="0" err="1" smtClean="0"/>
              <a:t>Pratham</a:t>
            </a:r>
            <a:r>
              <a:rPr lang="en-IN" sz="2000" dirty="0" smtClean="0"/>
              <a:t> teams working in partnership with district teams in 12 districts where district has actively wanted the collaboration. Close view of scale up………</a:t>
            </a:r>
            <a:endParaRPr lang="en-IN" sz="2000" dirty="0"/>
          </a:p>
        </p:txBody>
      </p:sp>
      <p:sp>
        <p:nvSpPr>
          <p:cNvPr id="9" name="TextBox 8"/>
          <p:cNvSpPr txBox="1"/>
          <p:nvPr/>
        </p:nvSpPr>
        <p:spPr>
          <a:xfrm>
            <a:off x="7363264" y="3015343"/>
            <a:ext cx="4698108" cy="3693319"/>
          </a:xfrm>
          <a:prstGeom prst="rect">
            <a:avLst/>
          </a:prstGeom>
          <a:noFill/>
        </p:spPr>
        <p:txBody>
          <a:bodyPr wrap="square" rtlCol="0">
            <a:spAutoFit/>
          </a:bodyPr>
          <a:lstStyle/>
          <a:p>
            <a:r>
              <a:rPr lang="en-IN" dirty="0" smtClean="0"/>
              <a:t>DELAYS IN SYSTEM FUNCTIONING</a:t>
            </a:r>
          </a:p>
          <a:p>
            <a:endParaRPr lang="en-IN" dirty="0"/>
          </a:p>
          <a:p>
            <a:pPr marL="285750" indent="-285750">
              <a:buClr>
                <a:srgbClr val="C00000"/>
              </a:buClr>
              <a:buSzPct val="150000"/>
              <a:buFont typeface="Wingdings" panose="05000000000000000000" pitchFamily="2" charset="2"/>
              <a:buChar char="§"/>
            </a:pPr>
            <a:r>
              <a:rPr lang="en-IN" dirty="0" smtClean="0"/>
              <a:t>Delay in recruitment of CRCC</a:t>
            </a:r>
          </a:p>
          <a:p>
            <a:pPr marL="285750" indent="-285750">
              <a:buClr>
                <a:srgbClr val="C00000"/>
              </a:buClr>
              <a:buSzPct val="150000"/>
              <a:buFont typeface="Wingdings" panose="05000000000000000000" pitchFamily="2" charset="2"/>
              <a:buChar char="§"/>
            </a:pPr>
            <a:r>
              <a:rPr lang="en-IN" dirty="0" smtClean="0"/>
              <a:t>Delay in sanction of funds for teacher training </a:t>
            </a:r>
          </a:p>
          <a:p>
            <a:pPr marL="285750" indent="-285750">
              <a:buClr>
                <a:srgbClr val="C00000"/>
              </a:buClr>
              <a:buSzPct val="150000"/>
              <a:buFont typeface="Wingdings" panose="05000000000000000000" pitchFamily="2" charset="2"/>
              <a:buChar char="§"/>
            </a:pPr>
            <a:r>
              <a:rPr lang="en-IN" dirty="0" smtClean="0"/>
              <a:t>Delay in approvals for printing teaching-learning materials </a:t>
            </a:r>
          </a:p>
          <a:p>
            <a:pPr marL="285750" indent="-285750">
              <a:buClr>
                <a:srgbClr val="C00000"/>
              </a:buClr>
              <a:buSzPct val="150000"/>
              <a:buFont typeface="Wingdings" panose="05000000000000000000" pitchFamily="2" charset="2"/>
              <a:buChar char="§"/>
            </a:pPr>
            <a:r>
              <a:rPr lang="en-IN" dirty="0" smtClean="0"/>
              <a:t>Delays in printing and distribution</a:t>
            </a:r>
          </a:p>
          <a:p>
            <a:pPr marL="285750" indent="-285750">
              <a:buClr>
                <a:srgbClr val="C00000"/>
              </a:buClr>
              <a:buSzPct val="150000"/>
              <a:buFont typeface="Wingdings" panose="05000000000000000000" pitchFamily="2" charset="2"/>
              <a:buChar char="§"/>
            </a:pPr>
            <a:r>
              <a:rPr lang="en-IN" dirty="0" smtClean="0"/>
              <a:t>October-mid November many festivals </a:t>
            </a:r>
          </a:p>
          <a:p>
            <a:pPr marL="285750" indent="-285750">
              <a:buClr>
                <a:srgbClr val="C00000"/>
              </a:buClr>
              <a:buSzPct val="150000"/>
              <a:buFont typeface="Wingdings" panose="05000000000000000000" pitchFamily="2" charset="2"/>
              <a:buChar char="§"/>
            </a:pPr>
            <a:endParaRPr lang="en-IN" dirty="0"/>
          </a:p>
          <a:p>
            <a:pPr>
              <a:buClr>
                <a:srgbClr val="C00000"/>
              </a:buClr>
              <a:buSzPct val="150000"/>
            </a:pPr>
            <a:r>
              <a:rPr lang="en-IN" dirty="0" smtClean="0"/>
              <a:t>Actual scale up on the ground may begin in mid Nov.  Chances are that only 80 instructional days left to end of school year</a:t>
            </a:r>
            <a:endParaRPr lang="en-IN" dirty="0"/>
          </a:p>
        </p:txBody>
      </p:sp>
    </p:spTree>
    <p:extLst>
      <p:ext uri="{BB962C8B-B14F-4D97-AF65-F5344CB8AC3E}">
        <p14:creationId xmlns:p14="http://schemas.microsoft.com/office/powerpoint/2010/main" val="3744550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Other clouds for the “Big Picture” …………   </a:t>
            </a:r>
            <a:endParaRPr lang="en-IN" dirty="0"/>
          </a:p>
        </p:txBody>
      </p:sp>
      <p:sp>
        <p:nvSpPr>
          <p:cNvPr id="3" name="TextBox 2"/>
          <p:cNvSpPr txBox="1"/>
          <p:nvPr/>
        </p:nvSpPr>
        <p:spPr>
          <a:xfrm rot="10800000" flipV="1">
            <a:off x="141514" y="1759353"/>
            <a:ext cx="4898571" cy="2308324"/>
          </a:xfrm>
          <a:prstGeom prst="rect">
            <a:avLst/>
          </a:prstGeom>
          <a:noFill/>
        </p:spPr>
        <p:txBody>
          <a:bodyPr wrap="square" rtlCol="0">
            <a:spAutoFit/>
          </a:bodyPr>
          <a:lstStyle/>
          <a:p>
            <a:pPr>
              <a:buClr>
                <a:srgbClr val="FFC000"/>
              </a:buClr>
              <a:buSzPct val="150000"/>
            </a:pPr>
            <a:r>
              <a:rPr lang="en-IN" sz="2400" b="1" dirty="0" smtClean="0">
                <a:solidFill>
                  <a:schemeClr val="accent4"/>
                </a:solidFill>
              </a:rPr>
              <a:t>COMPETING POLICY PRIORITIES </a:t>
            </a:r>
          </a:p>
          <a:p>
            <a:pPr marL="342900" indent="-342900">
              <a:buClr>
                <a:srgbClr val="FFC000"/>
              </a:buClr>
              <a:buSzPct val="150000"/>
              <a:buFont typeface="Wingdings" panose="05000000000000000000" pitchFamily="2" charset="2"/>
              <a:buChar char="§"/>
            </a:pPr>
            <a:r>
              <a:rPr lang="en-IN" sz="2400" dirty="0" smtClean="0"/>
              <a:t>12</a:t>
            </a:r>
            <a:r>
              <a:rPr lang="en-IN" sz="2400" baseline="30000" dirty="0" smtClean="0"/>
              <a:t>th</a:t>
            </a:r>
            <a:r>
              <a:rPr lang="en-IN" sz="2400" dirty="0" smtClean="0"/>
              <a:t> Plan document: Focus on outcomes </a:t>
            </a:r>
            <a:endParaRPr lang="en-IN" sz="2400" dirty="0"/>
          </a:p>
          <a:p>
            <a:pPr marL="342900" indent="-342900">
              <a:buClr>
                <a:srgbClr val="FFC000"/>
              </a:buClr>
              <a:buSzPct val="150000"/>
              <a:buFont typeface="Wingdings" panose="05000000000000000000" pitchFamily="2" charset="2"/>
              <a:buChar char="§"/>
            </a:pPr>
            <a:r>
              <a:rPr lang="en-IN" sz="2400" dirty="0" smtClean="0"/>
              <a:t>Right to Education Law : Focus on inputs and provisions</a:t>
            </a:r>
            <a:r>
              <a:rPr lang="en-IN" dirty="0" smtClean="0"/>
              <a:t> </a:t>
            </a:r>
          </a:p>
          <a:p>
            <a:pPr>
              <a:buClr>
                <a:srgbClr val="FFC000"/>
              </a:buClr>
              <a:buSzPct val="150000"/>
            </a:pPr>
            <a:r>
              <a:rPr lang="en-IN" sz="2400" dirty="0" smtClean="0">
                <a:solidFill>
                  <a:srgbClr val="FFC000"/>
                </a:solidFill>
              </a:rPr>
              <a:t>Which policy directive to follow?  </a:t>
            </a:r>
            <a:endParaRPr lang="en-IN" sz="2400" dirty="0">
              <a:solidFill>
                <a:srgbClr val="FFC000"/>
              </a:solidFill>
            </a:endParaRPr>
          </a:p>
        </p:txBody>
      </p:sp>
      <p:sp>
        <p:nvSpPr>
          <p:cNvPr id="4" name="TextBox 3"/>
          <p:cNvSpPr txBox="1"/>
          <p:nvPr/>
        </p:nvSpPr>
        <p:spPr>
          <a:xfrm>
            <a:off x="5682343" y="1538288"/>
            <a:ext cx="5921829" cy="4801314"/>
          </a:xfrm>
          <a:prstGeom prst="rect">
            <a:avLst/>
          </a:prstGeom>
          <a:noFill/>
        </p:spPr>
        <p:txBody>
          <a:bodyPr wrap="square" rtlCol="0">
            <a:spAutoFit/>
          </a:bodyPr>
          <a:lstStyle/>
          <a:p>
            <a:endParaRPr lang="en-IN" dirty="0" smtClean="0"/>
          </a:p>
          <a:p>
            <a:r>
              <a:rPr lang="en-IN" sz="2400" b="1" dirty="0" smtClean="0">
                <a:solidFill>
                  <a:srgbClr val="FFC000"/>
                </a:solidFill>
              </a:rPr>
              <a:t>POLITICS AND COMPULSIONS </a:t>
            </a:r>
          </a:p>
          <a:p>
            <a:pPr marL="342900" indent="-342900">
              <a:buClr>
                <a:srgbClr val="FFC000"/>
              </a:buClr>
              <a:buSzPct val="150000"/>
              <a:buFont typeface="Wingdings" panose="05000000000000000000" pitchFamily="2" charset="2"/>
              <a:buChar char="§"/>
            </a:pPr>
            <a:r>
              <a:rPr lang="en-IN" sz="2400" dirty="0" smtClean="0"/>
              <a:t>Bihar coalition between JDU &amp; BJP fallen apart </a:t>
            </a:r>
          </a:p>
          <a:p>
            <a:pPr marL="342900" indent="-342900">
              <a:buClr>
                <a:srgbClr val="FFC000"/>
              </a:buClr>
              <a:buSzPct val="150000"/>
              <a:buFont typeface="Wingdings" panose="05000000000000000000" pitchFamily="2" charset="2"/>
              <a:buChar char="§"/>
            </a:pPr>
            <a:endParaRPr lang="en-IN" sz="2400" dirty="0" smtClean="0"/>
          </a:p>
          <a:p>
            <a:pPr marL="342900" indent="-342900">
              <a:buClr>
                <a:srgbClr val="FFC000"/>
              </a:buClr>
              <a:buSzPct val="150000"/>
              <a:buFont typeface="Wingdings" panose="05000000000000000000" pitchFamily="2" charset="2"/>
              <a:buChar char="§"/>
            </a:pPr>
            <a:r>
              <a:rPr lang="en-IN" sz="2400" dirty="0" smtClean="0"/>
              <a:t>General elections in 2014</a:t>
            </a:r>
          </a:p>
          <a:p>
            <a:pPr marL="342900" indent="-342900">
              <a:buClr>
                <a:srgbClr val="FFC000"/>
              </a:buClr>
              <a:buSzPct val="150000"/>
              <a:buFont typeface="Wingdings" panose="05000000000000000000" pitchFamily="2" charset="2"/>
              <a:buChar char="§"/>
            </a:pPr>
            <a:endParaRPr lang="en-IN" sz="2400" dirty="0"/>
          </a:p>
          <a:p>
            <a:pPr marL="342900" indent="-342900">
              <a:buClr>
                <a:srgbClr val="FFC000"/>
              </a:buClr>
              <a:buSzPct val="150000"/>
              <a:buFont typeface="Wingdings" panose="05000000000000000000" pitchFamily="2" charset="2"/>
              <a:buChar char="§"/>
            </a:pPr>
            <a:r>
              <a:rPr lang="en-IN" sz="2400" dirty="0" smtClean="0"/>
              <a:t>State legislative elections in 2015</a:t>
            </a:r>
          </a:p>
          <a:p>
            <a:pPr marL="342900" indent="-342900">
              <a:buClr>
                <a:srgbClr val="FFC000"/>
              </a:buClr>
              <a:buSzPct val="150000"/>
              <a:buFont typeface="Wingdings" panose="05000000000000000000" pitchFamily="2" charset="2"/>
              <a:buChar char="§"/>
            </a:pPr>
            <a:endParaRPr lang="en-IN" sz="2400" dirty="0"/>
          </a:p>
          <a:p>
            <a:pPr marL="342900" indent="-342900">
              <a:buClr>
                <a:srgbClr val="FFC000"/>
              </a:buClr>
              <a:buSzPct val="150000"/>
              <a:buFont typeface="Wingdings" panose="05000000000000000000" pitchFamily="2" charset="2"/>
              <a:buChar char="§"/>
            </a:pPr>
            <a:r>
              <a:rPr lang="en-IN" sz="2400" dirty="0" smtClean="0"/>
              <a:t>Local village council elections in 2016</a:t>
            </a:r>
          </a:p>
          <a:p>
            <a:pPr marL="342900" indent="-342900">
              <a:buClr>
                <a:srgbClr val="FFC000"/>
              </a:buClr>
              <a:buSzPct val="150000"/>
              <a:buFont typeface="Wingdings" panose="05000000000000000000" pitchFamily="2" charset="2"/>
              <a:buChar char="§"/>
            </a:pPr>
            <a:endParaRPr lang="en-IN" sz="2400" dirty="0"/>
          </a:p>
          <a:p>
            <a:pPr>
              <a:buClr>
                <a:srgbClr val="FFC000"/>
              </a:buClr>
              <a:buSzPct val="150000"/>
            </a:pPr>
            <a:r>
              <a:rPr lang="en-IN" sz="2400" dirty="0" smtClean="0">
                <a:solidFill>
                  <a:srgbClr val="FFC000"/>
                </a:solidFill>
              </a:rPr>
              <a:t>Is it electorally risky to announce outcome goals and then fail to deliver in full measure? </a:t>
            </a:r>
            <a:endParaRPr lang="en-IN" sz="2400" dirty="0">
              <a:solidFill>
                <a:srgbClr val="FFC000"/>
              </a:solidFill>
            </a:endParaRPr>
          </a:p>
        </p:txBody>
      </p:sp>
      <p:sp>
        <p:nvSpPr>
          <p:cNvPr id="5" name="TextBox 4"/>
          <p:cNvSpPr txBox="1"/>
          <p:nvPr/>
        </p:nvSpPr>
        <p:spPr>
          <a:xfrm>
            <a:off x="141513" y="4252344"/>
            <a:ext cx="4332516" cy="2308324"/>
          </a:xfrm>
          <a:prstGeom prst="rect">
            <a:avLst/>
          </a:prstGeom>
          <a:noFill/>
        </p:spPr>
        <p:txBody>
          <a:bodyPr wrap="square" rtlCol="0">
            <a:spAutoFit/>
          </a:bodyPr>
          <a:lstStyle/>
          <a:p>
            <a:r>
              <a:rPr lang="en-IN" sz="2400" b="1" dirty="0" smtClean="0">
                <a:solidFill>
                  <a:schemeClr val="accent4"/>
                </a:solidFill>
              </a:rPr>
              <a:t>DETERIORATING ECONOMIC CONDITIONS</a:t>
            </a:r>
          </a:p>
          <a:p>
            <a:pPr marL="342900" indent="-342900">
              <a:buClr>
                <a:srgbClr val="FFC000"/>
              </a:buClr>
              <a:buSzPct val="150000"/>
              <a:buFont typeface="Wingdings" panose="05000000000000000000" pitchFamily="2" charset="2"/>
              <a:buChar char="§"/>
            </a:pPr>
            <a:r>
              <a:rPr lang="en-IN" sz="2400" dirty="0" smtClean="0"/>
              <a:t>Decline in growth rates</a:t>
            </a:r>
          </a:p>
          <a:p>
            <a:pPr marL="342900" indent="-342900">
              <a:buClr>
                <a:srgbClr val="FFC000"/>
              </a:buClr>
              <a:buSzPct val="150000"/>
              <a:buFont typeface="Wingdings" panose="05000000000000000000" pitchFamily="2" charset="2"/>
              <a:buChar char="§"/>
            </a:pPr>
            <a:endParaRPr lang="en-IN" sz="2400" dirty="0" smtClean="0"/>
          </a:p>
          <a:p>
            <a:pPr marL="342900" indent="-342900">
              <a:buClr>
                <a:srgbClr val="FFC000"/>
              </a:buClr>
              <a:buSzPct val="150000"/>
              <a:buFont typeface="Wingdings" panose="05000000000000000000" pitchFamily="2" charset="2"/>
              <a:buChar char="§"/>
            </a:pPr>
            <a:r>
              <a:rPr lang="en-IN" sz="2400" dirty="0" smtClean="0"/>
              <a:t>High inflation</a:t>
            </a:r>
          </a:p>
          <a:p>
            <a:pPr>
              <a:buClr>
                <a:srgbClr val="FFC000"/>
              </a:buClr>
              <a:buSzPct val="150000"/>
            </a:pPr>
            <a:r>
              <a:rPr lang="en-IN" sz="2400" dirty="0" smtClean="0">
                <a:solidFill>
                  <a:srgbClr val="FFC000"/>
                </a:solidFill>
              </a:rPr>
              <a:t>Can we afford new ideas? Risks?  </a:t>
            </a:r>
            <a:endParaRPr lang="en-IN" sz="2400" dirty="0">
              <a:solidFill>
                <a:srgbClr val="FFC000"/>
              </a:solidFill>
            </a:endParaRPr>
          </a:p>
        </p:txBody>
      </p:sp>
    </p:spTree>
    <p:extLst>
      <p:ext uri="{BB962C8B-B14F-4D97-AF65-F5344CB8AC3E}">
        <p14:creationId xmlns:p14="http://schemas.microsoft.com/office/powerpoint/2010/main" val="4162562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800000" flipV="1">
            <a:off x="152400" y="5576152"/>
            <a:ext cx="11212284" cy="954107"/>
          </a:xfrm>
          <a:prstGeom prst="rect">
            <a:avLst/>
          </a:prstGeom>
          <a:noFill/>
        </p:spPr>
        <p:txBody>
          <a:bodyPr wrap="square" rtlCol="0">
            <a:spAutoFit/>
          </a:bodyPr>
          <a:lstStyle/>
          <a:p>
            <a:r>
              <a:rPr lang="en-IN" sz="2800" dirty="0" smtClean="0">
                <a:hlinkClick r:id="rId2"/>
              </a:rPr>
              <a:t>For more info: rukmini.banerji@pratham.org</a:t>
            </a:r>
            <a:endParaRPr lang="en-IN" sz="2800" dirty="0" smtClean="0"/>
          </a:p>
          <a:p>
            <a:r>
              <a:rPr lang="en-IN" sz="2800" dirty="0" smtClean="0">
                <a:hlinkClick r:id="rId3"/>
              </a:rPr>
              <a:t>www.pratham.org</a:t>
            </a:r>
            <a:r>
              <a:rPr lang="en-IN" sz="2800" dirty="0" smtClean="0"/>
              <a:t> and </a:t>
            </a:r>
            <a:r>
              <a:rPr lang="en-IN" sz="2800" dirty="0" smtClean="0">
                <a:hlinkClick r:id="rId4"/>
              </a:rPr>
              <a:t>www.asercentre.org</a:t>
            </a:r>
            <a:endParaRPr lang="en-IN"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4514" y="434822"/>
            <a:ext cx="9862457" cy="4668038"/>
          </a:xfrm>
          <a:prstGeom prst="rect">
            <a:avLst/>
          </a:prstGeom>
        </p:spPr>
      </p:pic>
      <p:sp>
        <p:nvSpPr>
          <p:cNvPr id="8" name="TextBox 7"/>
          <p:cNvSpPr txBox="1"/>
          <p:nvPr/>
        </p:nvSpPr>
        <p:spPr>
          <a:xfrm>
            <a:off x="7162800" y="5355770"/>
            <a:ext cx="4735286" cy="923330"/>
          </a:xfrm>
          <a:prstGeom prst="rect">
            <a:avLst/>
          </a:prstGeom>
          <a:noFill/>
        </p:spPr>
        <p:txBody>
          <a:bodyPr wrap="square" rtlCol="0">
            <a:spAutoFit/>
          </a:bodyPr>
          <a:lstStyle/>
          <a:p>
            <a:r>
              <a:rPr lang="en-IN" dirty="0" smtClean="0">
                <a:hlinkClick r:id="rId6"/>
              </a:rPr>
              <a:t>See the video from </a:t>
            </a:r>
            <a:r>
              <a:rPr lang="en-IN" dirty="0" err="1" smtClean="0">
                <a:hlinkClick r:id="rId6"/>
              </a:rPr>
              <a:t>Jehanabad</a:t>
            </a:r>
            <a:r>
              <a:rPr lang="en-IN" dirty="0" smtClean="0">
                <a:hlinkClick r:id="rId6"/>
              </a:rPr>
              <a:t> </a:t>
            </a:r>
          </a:p>
          <a:p>
            <a:r>
              <a:rPr lang="en-IN" dirty="0" smtClean="0">
                <a:hlinkClick r:id="rId6"/>
              </a:rPr>
              <a:t>http</a:t>
            </a:r>
            <a:r>
              <a:rPr lang="en-IN" dirty="0">
                <a:hlinkClick r:id="rId6"/>
              </a:rPr>
              <a:t>://www.youtube.com/watch?v=XB5Wih-Ng8Y&amp;feature=youtu.be</a:t>
            </a:r>
            <a:endParaRPr lang="en-IN" dirty="0"/>
          </a:p>
        </p:txBody>
      </p:sp>
    </p:spTree>
    <p:extLst>
      <p:ext uri="{BB962C8B-B14F-4D97-AF65-F5344CB8AC3E}">
        <p14:creationId xmlns:p14="http://schemas.microsoft.com/office/powerpoint/2010/main" val="3447438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July 2012: “Feeling” the problem </a:t>
            </a:r>
            <a:endParaRPr lang="en-IN" dirty="0"/>
          </a:p>
        </p:txBody>
      </p:sp>
      <p:sp>
        <p:nvSpPr>
          <p:cNvPr id="6" name="TextBox 5"/>
          <p:cNvSpPr txBox="1"/>
          <p:nvPr/>
        </p:nvSpPr>
        <p:spPr>
          <a:xfrm>
            <a:off x="7652657" y="1861457"/>
            <a:ext cx="4082144" cy="3046988"/>
          </a:xfrm>
          <a:prstGeom prst="rect">
            <a:avLst/>
          </a:prstGeom>
          <a:noFill/>
        </p:spPr>
        <p:txBody>
          <a:bodyPr wrap="square" rtlCol="0">
            <a:spAutoFit/>
          </a:bodyPr>
          <a:lstStyle/>
          <a:p>
            <a:endParaRPr lang="en-IN" sz="2400" dirty="0"/>
          </a:p>
          <a:p>
            <a:r>
              <a:rPr lang="en-IN" sz="2400" dirty="0" smtClean="0"/>
              <a:t>SITUATION ON THE GROUND in JEHANABAD DISTRICT IN BIHAR </a:t>
            </a:r>
          </a:p>
          <a:p>
            <a:endParaRPr lang="en-IN" sz="2400" dirty="0" smtClean="0"/>
          </a:p>
          <a:p>
            <a:r>
              <a:rPr lang="en-IN" sz="2400" dirty="0" smtClean="0"/>
              <a:t>High </a:t>
            </a:r>
            <a:r>
              <a:rPr lang="en-IN" sz="2400" dirty="0" err="1" smtClean="0"/>
              <a:t>enrollment</a:t>
            </a:r>
            <a:r>
              <a:rPr lang="en-IN" sz="2400" dirty="0" smtClean="0"/>
              <a:t> </a:t>
            </a:r>
            <a:r>
              <a:rPr lang="en-IN" dirty="0" smtClean="0"/>
              <a:t>(96%+ ASER 2012)</a:t>
            </a:r>
          </a:p>
          <a:p>
            <a:r>
              <a:rPr lang="en-IN" sz="2400" dirty="0" smtClean="0"/>
              <a:t>Low attendance  </a:t>
            </a:r>
            <a:r>
              <a:rPr lang="en-IN" dirty="0" smtClean="0"/>
              <a:t>(around 70%)</a:t>
            </a:r>
          </a:p>
          <a:p>
            <a:r>
              <a:rPr lang="en-IN" sz="2400" dirty="0" smtClean="0"/>
              <a:t>High “entitlements” </a:t>
            </a:r>
            <a:r>
              <a:rPr lang="en-IN" dirty="0" smtClean="0"/>
              <a:t>(scholarships, cycles </a:t>
            </a:r>
            <a:r>
              <a:rPr lang="en-IN" dirty="0" err="1" smtClean="0"/>
              <a:t>etc</a:t>
            </a:r>
            <a:r>
              <a:rPr lang="en-IN" dirty="0" smtClean="0"/>
              <a:t>)</a:t>
            </a:r>
            <a:endParaRPr lang="en-IN" dirty="0" smtClean="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742" y="1737131"/>
            <a:ext cx="6913859" cy="4609239"/>
          </a:xfrm>
          <a:prstGeom prst="rect">
            <a:avLst/>
          </a:prstGeom>
        </p:spPr>
      </p:pic>
      <p:sp>
        <p:nvSpPr>
          <p:cNvPr id="10" name="TextBox 9"/>
          <p:cNvSpPr txBox="1"/>
          <p:nvPr/>
        </p:nvSpPr>
        <p:spPr>
          <a:xfrm>
            <a:off x="500742" y="6346370"/>
            <a:ext cx="6913859" cy="369332"/>
          </a:xfrm>
          <a:prstGeom prst="rect">
            <a:avLst/>
          </a:prstGeom>
          <a:noFill/>
        </p:spPr>
        <p:txBody>
          <a:bodyPr wrap="square" rtlCol="0">
            <a:spAutoFit/>
          </a:bodyPr>
          <a:lstStyle/>
          <a:p>
            <a:r>
              <a:rPr lang="en-IN" dirty="0" smtClean="0"/>
              <a:t>Government Primary school. </a:t>
            </a:r>
            <a:r>
              <a:rPr lang="en-IN" dirty="0" err="1" smtClean="0"/>
              <a:t>Jehanabad</a:t>
            </a:r>
            <a:r>
              <a:rPr lang="en-IN" dirty="0" smtClean="0"/>
              <a:t> district. Bihar. </a:t>
            </a:r>
            <a:endParaRPr lang="en-IN" dirty="0"/>
          </a:p>
        </p:txBody>
      </p:sp>
      <p:sp>
        <p:nvSpPr>
          <p:cNvPr id="3" name="TextBox 2"/>
          <p:cNvSpPr txBox="1"/>
          <p:nvPr/>
        </p:nvSpPr>
        <p:spPr>
          <a:xfrm>
            <a:off x="7717971" y="4789714"/>
            <a:ext cx="3907972" cy="1477328"/>
          </a:xfrm>
          <a:prstGeom prst="rect">
            <a:avLst/>
          </a:prstGeom>
          <a:noFill/>
        </p:spPr>
        <p:txBody>
          <a:bodyPr wrap="square" rtlCol="0">
            <a:spAutoFit/>
          </a:bodyPr>
          <a:lstStyle/>
          <a:p>
            <a:r>
              <a:rPr lang="en-IN" dirty="0" smtClean="0"/>
              <a:t>Total public expenditure on elementary education in Bihar :</a:t>
            </a:r>
          </a:p>
          <a:p>
            <a:r>
              <a:rPr lang="en-IN" dirty="0" smtClean="0"/>
              <a:t>2010-11</a:t>
            </a:r>
            <a:r>
              <a:rPr lang="en-IN" dirty="0"/>
              <a:t>:</a:t>
            </a:r>
            <a:r>
              <a:rPr lang="en-IN" dirty="0" smtClean="0"/>
              <a:t> USD </a:t>
            </a:r>
            <a:r>
              <a:rPr lang="en-IN" dirty="0"/>
              <a:t>1.2 </a:t>
            </a:r>
            <a:r>
              <a:rPr lang="en-IN" dirty="0" smtClean="0"/>
              <a:t>billion</a:t>
            </a:r>
          </a:p>
          <a:p>
            <a:r>
              <a:rPr lang="en-IN" dirty="0" smtClean="0"/>
              <a:t>2012-13: USD 2.3 billion</a:t>
            </a:r>
          </a:p>
          <a:p>
            <a:r>
              <a:rPr lang="en-IN" sz="1600" dirty="0" smtClean="0"/>
              <a:t>(Data from Accountability Initiative)</a:t>
            </a:r>
            <a:endParaRPr lang="en-IN" sz="1600" dirty="0"/>
          </a:p>
        </p:txBody>
      </p:sp>
    </p:spTree>
    <p:extLst>
      <p:ext uri="{BB962C8B-B14F-4D97-AF65-F5344CB8AC3E}">
        <p14:creationId xmlns:p14="http://schemas.microsoft.com/office/powerpoint/2010/main" val="2816489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250371"/>
            <a:ext cx="11103429" cy="1440317"/>
          </a:xfrm>
        </p:spPr>
        <p:txBody>
          <a:bodyPr/>
          <a:lstStyle/>
          <a:p>
            <a:r>
              <a:rPr lang="en-IN" dirty="0" smtClean="0"/>
              <a:t>Where is the problem? Why are we “stuck”?  </a:t>
            </a:r>
            <a:endParaRPr lang="en-IN" dirty="0"/>
          </a:p>
        </p:txBody>
      </p:sp>
      <p:sp>
        <p:nvSpPr>
          <p:cNvPr id="5" name="TextBox 4"/>
          <p:cNvSpPr txBox="1"/>
          <p:nvPr/>
        </p:nvSpPr>
        <p:spPr>
          <a:xfrm>
            <a:off x="968829" y="2002971"/>
            <a:ext cx="6204857" cy="646331"/>
          </a:xfrm>
          <a:prstGeom prst="rect">
            <a:avLst/>
          </a:prstGeom>
          <a:noFill/>
        </p:spPr>
        <p:txBody>
          <a:bodyPr wrap="square" rtlCol="0">
            <a:spAutoFit/>
          </a:bodyPr>
          <a:lstStyle/>
          <a:p>
            <a:endParaRPr lang="en-IN" dirty="0" smtClean="0"/>
          </a:p>
          <a:p>
            <a:endParaRPr lang="en-IN"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1600200"/>
            <a:ext cx="7498226" cy="4815115"/>
          </a:xfrm>
          <a:prstGeom prst="rect">
            <a:avLst/>
          </a:prstGeom>
        </p:spPr>
      </p:pic>
      <p:sp>
        <p:nvSpPr>
          <p:cNvPr id="4" name="TextBox 3"/>
          <p:cNvSpPr txBox="1"/>
          <p:nvPr/>
        </p:nvSpPr>
        <p:spPr>
          <a:xfrm>
            <a:off x="8467055" y="1415143"/>
            <a:ext cx="2745231" cy="4524315"/>
          </a:xfrm>
          <a:prstGeom prst="rect">
            <a:avLst/>
          </a:prstGeom>
          <a:noFill/>
        </p:spPr>
        <p:txBody>
          <a:bodyPr wrap="square" rtlCol="0">
            <a:spAutoFit/>
          </a:bodyPr>
          <a:lstStyle/>
          <a:p>
            <a:r>
              <a:rPr lang="en-IN" sz="2400" dirty="0" err="1" smtClean="0"/>
              <a:t>Pratham’s</a:t>
            </a:r>
            <a:r>
              <a:rPr lang="en-IN" sz="2400" dirty="0" smtClean="0"/>
              <a:t> analysis </a:t>
            </a:r>
            <a:r>
              <a:rPr lang="en-IN" sz="2400" dirty="0" smtClean="0"/>
              <a:t>of the  teaching-learning situation in </a:t>
            </a:r>
            <a:r>
              <a:rPr lang="en-IN" sz="2400" dirty="0" smtClean="0"/>
              <a:t>India:  </a:t>
            </a:r>
          </a:p>
          <a:p>
            <a:r>
              <a:rPr lang="en-IN" sz="2400" dirty="0" smtClean="0"/>
              <a:t>Grade level teaching is leaving children behind.  This leads to frustration for teachers, disinterest among children and demotivation among parents.</a:t>
            </a:r>
            <a:endParaRPr lang="en-IN" dirty="0"/>
          </a:p>
        </p:txBody>
      </p:sp>
    </p:spTree>
    <p:extLst>
      <p:ext uri="{BB962C8B-B14F-4D97-AF65-F5344CB8AC3E}">
        <p14:creationId xmlns:p14="http://schemas.microsoft.com/office/powerpoint/2010/main" val="1265490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0114"/>
            <a:ext cx="10515600" cy="1320574"/>
          </a:xfrm>
        </p:spPr>
        <p:txBody>
          <a:bodyPr/>
          <a:lstStyle/>
          <a:p>
            <a:r>
              <a:rPr lang="en-IN" dirty="0" smtClean="0"/>
              <a:t>Exploring the problem   </a:t>
            </a: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4047846558"/>
              </p:ext>
            </p:extLst>
          </p:nvPr>
        </p:nvGraphicFramePr>
        <p:xfrm>
          <a:off x="598715" y="1513117"/>
          <a:ext cx="4789713" cy="4824495"/>
        </p:xfrm>
        <a:graphic>
          <a:graphicData uri="http://schemas.openxmlformats.org/drawingml/2006/table">
            <a:tbl>
              <a:tblPr>
                <a:tableStyleId>{5C22544A-7EE6-4342-B048-85BDC9FD1C3A}</a:tableStyleId>
              </a:tblPr>
              <a:tblGrid>
                <a:gridCol w="1106712"/>
                <a:gridCol w="870857"/>
                <a:gridCol w="1070430"/>
                <a:gridCol w="870857"/>
                <a:gridCol w="870857"/>
              </a:tblGrid>
              <a:tr h="916956">
                <a:tc gridSpan="5">
                  <a:txBody>
                    <a:bodyPr/>
                    <a:lstStyle/>
                    <a:p>
                      <a:pPr algn="ctr" fontAlgn="ctr"/>
                      <a:r>
                        <a:rPr lang="en-IN" sz="2000" u="none" strike="noStrike" dirty="0">
                          <a:effectLst/>
                        </a:rPr>
                        <a:t>July 2012 : % Children getting marks at different levels on a test at Grade II </a:t>
                      </a:r>
                      <a:r>
                        <a:rPr lang="en-IN" sz="2000" u="none" strike="noStrike" dirty="0" smtClean="0">
                          <a:effectLst/>
                        </a:rPr>
                        <a:t>level</a:t>
                      </a:r>
                    </a:p>
                    <a:p>
                      <a:pPr algn="ctr" fontAlgn="ctr"/>
                      <a:r>
                        <a:rPr lang="en-IN" sz="2000" u="none" strike="noStrike" dirty="0" smtClean="0">
                          <a:effectLst/>
                        </a:rPr>
                        <a:t>Conducted</a:t>
                      </a:r>
                      <a:r>
                        <a:rPr lang="en-IN" sz="2000" u="none" strike="noStrike" baseline="0" dirty="0" smtClean="0">
                          <a:effectLst/>
                        </a:rPr>
                        <a:t> by district administration</a:t>
                      </a:r>
                      <a:r>
                        <a:rPr lang="en-IN" sz="2000" u="none" strike="noStrike" dirty="0" smtClean="0">
                          <a:effectLst/>
                        </a:rPr>
                        <a:t> </a:t>
                      </a:r>
                      <a:endParaRPr lang="en-IN" sz="20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613830">
                <a:tc>
                  <a:txBody>
                    <a:bodyPr/>
                    <a:lstStyle/>
                    <a:p>
                      <a:pPr algn="ctr" rtl="0" fontAlgn="ctr"/>
                      <a:r>
                        <a:rPr lang="en-IN" sz="2000" u="none" strike="noStrike">
                          <a:effectLst/>
                        </a:rPr>
                        <a:t>Grade</a:t>
                      </a:r>
                      <a:endParaRPr lang="en-IN" sz="2000" b="1" i="0" u="none" strike="noStrike">
                        <a:solidFill>
                          <a:srgbClr val="FFFFFF"/>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 Total Tested</a:t>
                      </a:r>
                      <a:endParaRPr lang="en-IN" sz="2000" b="1" i="0" u="none" strike="noStrike">
                        <a:solidFill>
                          <a:srgbClr val="FFFFFF"/>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A </a:t>
                      </a:r>
                      <a:endParaRPr lang="en-IN" sz="20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B </a:t>
                      </a:r>
                      <a:endParaRPr lang="en-IN" sz="2000" b="1" i="0" u="none" strike="noStrike">
                        <a:solidFill>
                          <a:srgbClr val="FFFFFF"/>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C </a:t>
                      </a:r>
                      <a:endParaRPr lang="en-IN" sz="2000" b="1" i="0" u="none" strike="noStrike">
                        <a:solidFill>
                          <a:srgbClr val="FFFFFF"/>
                        </a:solidFill>
                        <a:effectLst/>
                        <a:latin typeface="Calibri" panose="020F0502020204030204" pitchFamily="34" charset="0"/>
                      </a:endParaRPr>
                    </a:p>
                  </a:txBody>
                  <a:tcPr marL="7620" marR="7620" marT="7620" marB="0" anchor="ctr"/>
                </a:tc>
              </a:tr>
              <a:tr h="310704">
                <a:tc gridSpan="5">
                  <a:txBody>
                    <a:bodyPr/>
                    <a:lstStyle/>
                    <a:p>
                      <a:pPr algn="ctr" fontAlgn="ctr"/>
                      <a:r>
                        <a:rPr lang="en-IN" sz="2000" b="1" u="none" strike="noStrike" dirty="0">
                          <a:solidFill>
                            <a:schemeClr val="tx1">
                              <a:lumMod val="95000"/>
                            </a:schemeClr>
                          </a:solidFill>
                          <a:effectLst/>
                        </a:rPr>
                        <a:t>Maths </a:t>
                      </a:r>
                      <a:endParaRPr lang="en-IN" sz="2000" b="1" i="0" u="none" strike="noStrike" dirty="0">
                        <a:solidFill>
                          <a:schemeClr val="tx1">
                            <a:lumMod val="95000"/>
                          </a:schemeClr>
                        </a:solidFill>
                        <a:effectLst/>
                        <a:latin typeface="Calibri" panose="020F0502020204030204" pitchFamily="34" charset="0"/>
                      </a:endParaRPr>
                    </a:p>
                  </a:txBody>
                  <a:tcPr marL="7620" marR="7620" marT="7620" marB="0" anchor="ctr">
                    <a:solidFill>
                      <a:srgbClr val="C0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10704">
                <a:tc>
                  <a:txBody>
                    <a:bodyPr/>
                    <a:lstStyle/>
                    <a:p>
                      <a:pPr algn="ctr" rtl="0" fontAlgn="ctr"/>
                      <a:r>
                        <a:rPr lang="en-IN" sz="2000" u="none" strike="noStrike" dirty="0">
                          <a:effectLst/>
                        </a:rPr>
                        <a:t>V</a:t>
                      </a:r>
                      <a:endParaRPr lang="en-IN"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311</a:t>
                      </a:r>
                      <a:endParaRPr lang="en-IN"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35.7</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28.0</a:t>
                      </a:r>
                      <a:endParaRPr lang="en-IN"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36.3</a:t>
                      </a:r>
                      <a:endParaRPr lang="en-IN" sz="2000" b="0" i="0" u="none" strike="noStrike">
                        <a:solidFill>
                          <a:srgbClr val="000000"/>
                        </a:solidFill>
                        <a:effectLst/>
                        <a:latin typeface="Calibri" panose="020F0502020204030204" pitchFamily="34" charset="0"/>
                      </a:endParaRPr>
                    </a:p>
                  </a:txBody>
                  <a:tcPr marL="7620" marR="7620" marT="7620" marB="0" anchor="ctr"/>
                </a:tc>
              </a:tr>
              <a:tr h="310704">
                <a:tc>
                  <a:txBody>
                    <a:bodyPr/>
                    <a:lstStyle/>
                    <a:p>
                      <a:pPr algn="ctr" rtl="0" fontAlgn="ctr"/>
                      <a:r>
                        <a:rPr lang="en-IN" sz="2000" u="none" strike="noStrike">
                          <a:effectLst/>
                        </a:rPr>
                        <a:t>IV</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314</a:t>
                      </a:r>
                      <a:endParaRPr lang="en-IN"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57.3</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30.9</a:t>
                      </a:r>
                      <a:endParaRPr lang="en-IN"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11.8</a:t>
                      </a:r>
                      <a:endParaRPr lang="en-IN" sz="2000" b="0" i="0" u="none" strike="noStrike">
                        <a:solidFill>
                          <a:srgbClr val="000000"/>
                        </a:solidFill>
                        <a:effectLst/>
                        <a:latin typeface="Calibri" panose="020F0502020204030204" pitchFamily="34" charset="0"/>
                      </a:endParaRPr>
                    </a:p>
                  </a:txBody>
                  <a:tcPr marL="7620" marR="7620" marT="7620" marB="0" anchor="ctr"/>
                </a:tc>
              </a:tr>
              <a:tr h="310704">
                <a:tc>
                  <a:txBody>
                    <a:bodyPr/>
                    <a:lstStyle/>
                    <a:p>
                      <a:pPr algn="ctr" rtl="0" fontAlgn="ctr"/>
                      <a:r>
                        <a:rPr lang="en-IN" sz="2000" u="none" strike="noStrike">
                          <a:effectLst/>
                        </a:rPr>
                        <a:t>III</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259</a:t>
                      </a:r>
                      <a:endParaRPr lang="en-IN"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58.3</a:t>
                      </a:r>
                      <a:endParaRPr lang="en-IN"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29.3</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12.4</a:t>
                      </a:r>
                      <a:endParaRPr lang="en-IN" sz="2000" b="0" i="0" u="none" strike="noStrike" dirty="0">
                        <a:solidFill>
                          <a:srgbClr val="000000"/>
                        </a:solidFill>
                        <a:effectLst/>
                        <a:latin typeface="Calibri" panose="020F0502020204030204" pitchFamily="34" charset="0"/>
                      </a:endParaRPr>
                    </a:p>
                  </a:txBody>
                  <a:tcPr marL="7620" marR="7620" marT="7620" marB="0" anchor="ctr"/>
                </a:tc>
              </a:tr>
              <a:tr h="310704">
                <a:tc>
                  <a:txBody>
                    <a:bodyPr/>
                    <a:lstStyle/>
                    <a:p>
                      <a:pPr algn="ctr" rtl="0" fontAlgn="ctr"/>
                      <a:r>
                        <a:rPr lang="en-IN" sz="2000" u="none" strike="noStrike">
                          <a:effectLst/>
                        </a:rPr>
                        <a:t> Total </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884</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50.0</a:t>
                      </a:r>
                      <a:endParaRPr lang="en-IN"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29.4</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20.6</a:t>
                      </a:r>
                      <a:endParaRPr lang="en-IN" sz="2000" b="0" i="0" u="none" strike="noStrike" dirty="0">
                        <a:solidFill>
                          <a:srgbClr val="000000"/>
                        </a:solidFill>
                        <a:effectLst/>
                        <a:latin typeface="Calibri" panose="020F0502020204030204" pitchFamily="34" charset="0"/>
                      </a:endParaRPr>
                    </a:p>
                  </a:txBody>
                  <a:tcPr marL="7620" marR="7620" marT="7620" marB="0" anchor="ctr"/>
                </a:tc>
              </a:tr>
              <a:tr h="310704">
                <a:tc gridSpan="5">
                  <a:txBody>
                    <a:bodyPr/>
                    <a:lstStyle/>
                    <a:p>
                      <a:pPr algn="ctr" rtl="0" fontAlgn="ctr"/>
                      <a:r>
                        <a:rPr lang="en-IN" sz="2000" b="1" u="none" strike="noStrike" dirty="0">
                          <a:solidFill>
                            <a:schemeClr val="tx1">
                              <a:lumMod val="95000"/>
                            </a:schemeClr>
                          </a:solidFill>
                          <a:effectLst/>
                        </a:rPr>
                        <a:t>Language - Hindi </a:t>
                      </a:r>
                      <a:endParaRPr lang="en-IN" sz="2000" b="1" i="0" u="none" strike="noStrike" dirty="0">
                        <a:solidFill>
                          <a:schemeClr val="tx1">
                            <a:lumMod val="95000"/>
                          </a:schemeClr>
                        </a:solidFill>
                        <a:effectLst/>
                        <a:latin typeface="Calibri" panose="020F0502020204030204" pitchFamily="34" charset="0"/>
                      </a:endParaRPr>
                    </a:p>
                  </a:txBody>
                  <a:tcPr marL="7620" marR="7620" marT="7620" marB="0" anchor="ctr">
                    <a:solidFill>
                      <a:schemeClr val="accent1">
                        <a:lumMod val="75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10704">
                <a:tc>
                  <a:txBody>
                    <a:bodyPr/>
                    <a:lstStyle/>
                    <a:p>
                      <a:pPr algn="ctr" rtl="0" fontAlgn="ctr"/>
                      <a:r>
                        <a:rPr lang="en-IN" sz="2000" u="none" strike="noStrike">
                          <a:effectLst/>
                        </a:rPr>
                        <a:t>V</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320</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48.4</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21.3</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30.3</a:t>
                      </a:r>
                      <a:endParaRPr lang="en-IN" sz="2000" b="0" i="0" u="none" strike="noStrike" dirty="0">
                        <a:solidFill>
                          <a:srgbClr val="000000"/>
                        </a:solidFill>
                        <a:effectLst/>
                        <a:latin typeface="Calibri" panose="020F0502020204030204" pitchFamily="34" charset="0"/>
                      </a:endParaRPr>
                    </a:p>
                  </a:txBody>
                  <a:tcPr marL="7620" marR="7620" marT="7620" marB="0" anchor="ctr"/>
                </a:tc>
              </a:tr>
              <a:tr h="310704">
                <a:tc>
                  <a:txBody>
                    <a:bodyPr/>
                    <a:lstStyle/>
                    <a:p>
                      <a:pPr algn="ctr" rtl="0" fontAlgn="ctr"/>
                      <a:r>
                        <a:rPr lang="en-IN" sz="2000" u="none" strike="noStrike">
                          <a:effectLst/>
                        </a:rPr>
                        <a:t>IV</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309</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57.9</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26.5</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15.5</a:t>
                      </a:r>
                      <a:endParaRPr lang="en-IN" sz="2000" b="0" i="0" u="none" strike="noStrike" dirty="0">
                        <a:solidFill>
                          <a:srgbClr val="000000"/>
                        </a:solidFill>
                        <a:effectLst/>
                        <a:latin typeface="Calibri" panose="020F0502020204030204" pitchFamily="34" charset="0"/>
                      </a:endParaRPr>
                    </a:p>
                  </a:txBody>
                  <a:tcPr marL="7620" marR="7620" marT="7620" marB="0" anchor="ctr"/>
                </a:tc>
              </a:tr>
              <a:tr h="310704">
                <a:tc>
                  <a:txBody>
                    <a:bodyPr/>
                    <a:lstStyle/>
                    <a:p>
                      <a:pPr algn="ctr" rtl="0" fontAlgn="ctr"/>
                      <a:r>
                        <a:rPr lang="en-IN" sz="2000" u="none" strike="noStrike">
                          <a:effectLst/>
                        </a:rPr>
                        <a:t>III</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200</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28.0</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46.0</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26.0</a:t>
                      </a:r>
                      <a:endParaRPr lang="en-IN" sz="2000" b="0" i="0" u="none" strike="noStrike" dirty="0">
                        <a:solidFill>
                          <a:srgbClr val="000000"/>
                        </a:solidFill>
                        <a:effectLst/>
                        <a:latin typeface="Calibri" panose="020F0502020204030204" pitchFamily="34" charset="0"/>
                      </a:endParaRPr>
                    </a:p>
                  </a:txBody>
                  <a:tcPr marL="7620" marR="7620" marT="7620" marB="0" anchor="ctr"/>
                </a:tc>
              </a:tr>
              <a:tr h="473475">
                <a:tc>
                  <a:txBody>
                    <a:bodyPr/>
                    <a:lstStyle/>
                    <a:p>
                      <a:pPr algn="ctr" rtl="0" fontAlgn="ctr"/>
                      <a:r>
                        <a:rPr lang="en-IN" sz="2000" u="none" strike="noStrike">
                          <a:effectLst/>
                        </a:rPr>
                        <a:t> Total :-</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829</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47.0</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a:effectLst/>
                        </a:rPr>
                        <a:t>29.2</a:t>
                      </a:r>
                      <a:endParaRPr lang="en-IN"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IN" sz="2000" u="none" strike="noStrike" dirty="0">
                          <a:effectLst/>
                        </a:rPr>
                        <a:t>23.8</a:t>
                      </a:r>
                      <a:endParaRPr lang="en-IN" sz="20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4" name="TextBox 3"/>
          <p:cNvSpPr txBox="1"/>
          <p:nvPr/>
        </p:nvSpPr>
        <p:spPr>
          <a:xfrm>
            <a:off x="6444343" y="544287"/>
            <a:ext cx="4256314" cy="5262979"/>
          </a:xfrm>
          <a:prstGeom prst="rect">
            <a:avLst/>
          </a:prstGeom>
          <a:noFill/>
        </p:spPr>
        <p:txBody>
          <a:bodyPr wrap="square" rtlCol="0">
            <a:spAutoFit/>
          </a:bodyPr>
          <a:lstStyle/>
          <a:p>
            <a:r>
              <a:rPr lang="en-IN" sz="2400" dirty="0" smtClean="0"/>
              <a:t>We </a:t>
            </a:r>
            <a:r>
              <a:rPr lang="en-IN" sz="2400" dirty="0" smtClean="0"/>
              <a:t>suggested that there is a structural problem - children are several grade levels behind …. </a:t>
            </a:r>
          </a:p>
          <a:p>
            <a:endParaRPr lang="en-IN" sz="2400" dirty="0"/>
          </a:p>
          <a:p>
            <a:r>
              <a:rPr lang="en-IN" sz="2400" dirty="0" smtClean="0"/>
              <a:t>The district administration decided to “test” this hypothesis for themselves to understand exactly what the problem was .. </a:t>
            </a:r>
          </a:p>
          <a:p>
            <a:endParaRPr lang="en-IN" sz="2400" dirty="0"/>
          </a:p>
          <a:p>
            <a:r>
              <a:rPr lang="en-IN" sz="2400" dirty="0" smtClean="0"/>
              <a:t>Within a few days, the district had generated their own data for themselves from a quick assessment in 10 government primary schools.</a:t>
            </a:r>
            <a:endParaRPr lang="en-IN" sz="2400" dirty="0"/>
          </a:p>
        </p:txBody>
      </p:sp>
      <p:sp>
        <p:nvSpPr>
          <p:cNvPr id="5" name="TextBox 4"/>
          <p:cNvSpPr txBox="1"/>
          <p:nvPr/>
        </p:nvSpPr>
        <p:spPr>
          <a:xfrm>
            <a:off x="457200" y="6335486"/>
            <a:ext cx="4920343" cy="369332"/>
          </a:xfrm>
          <a:prstGeom prst="rect">
            <a:avLst/>
          </a:prstGeom>
          <a:noFill/>
        </p:spPr>
        <p:txBody>
          <a:bodyPr wrap="square" rtlCol="0">
            <a:spAutoFit/>
          </a:bodyPr>
          <a:lstStyle/>
          <a:p>
            <a:r>
              <a:rPr lang="en-IN" i="1" dirty="0" smtClean="0"/>
              <a:t>District administration’s own assessment July 2012</a:t>
            </a:r>
            <a:endParaRPr lang="en-IN" i="1" dirty="0"/>
          </a:p>
        </p:txBody>
      </p:sp>
    </p:spTree>
    <p:extLst>
      <p:ext uri="{BB962C8B-B14F-4D97-AF65-F5344CB8AC3E}">
        <p14:creationId xmlns:p14="http://schemas.microsoft.com/office/powerpoint/2010/main" val="1105478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887" y="1545771"/>
            <a:ext cx="8436428" cy="5312229"/>
          </a:xfrm>
          <a:prstGeom prst="rect">
            <a:avLst/>
          </a:prstGeom>
        </p:spPr>
        <p:txBody>
          <a:bodyPr/>
          <a:lstStyle/>
          <a:p>
            <a:pPr lvl="0"/>
            <a:r>
              <a:rPr lang="en-IN" sz="2400" dirty="0" smtClean="0"/>
              <a:t>District suggested – a pilot in 250 schools.  </a:t>
            </a:r>
            <a:r>
              <a:rPr lang="en-IN" sz="2400" dirty="0" smtClean="0"/>
              <a:t>The plan was to </a:t>
            </a:r>
            <a:endParaRPr lang="en-IN" sz="2400" dirty="0" smtClean="0"/>
          </a:p>
          <a:p>
            <a:r>
              <a:rPr lang="en-IN" sz="2400" dirty="0" smtClean="0"/>
              <a:t>first </a:t>
            </a:r>
            <a:r>
              <a:rPr lang="en-IN" sz="2400" dirty="0"/>
              <a:t>build a team from within the government which </a:t>
            </a:r>
            <a:r>
              <a:rPr lang="en-IN" sz="2400" dirty="0" smtClean="0"/>
              <a:t>could</a:t>
            </a:r>
          </a:p>
          <a:p>
            <a:r>
              <a:rPr lang="en-IN" sz="2400" dirty="0" smtClean="0"/>
              <a:t>“</a:t>
            </a:r>
            <a:r>
              <a:rPr lang="en-IN" sz="2400" dirty="0"/>
              <a:t>lead”. If </a:t>
            </a:r>
            <a:r>
              <a:rPr lang="en-IN" sz="2400" dirty="0" smtClean="0"/>
              <a:t>this </a:t>
            </a:r>
            <a:r>
              <a:rPr lang="en-IN" sz="2400" dirty="0" smtClean="0"/>
              <a:t>team was </a:t>
            </a:r>
            <a:r>
              <a:rPr lang="en-IN" sz="2400" dirty="0" smtClean="0"/>
              <a:t> </a:t>
            </a:r>
            <a:r>
              <a:rPr lang="en-IN" sz="2400" dirty="0"/>
              <a:t>“converted” then </a:t>
            </a:r>
            <a:endParaRPr lang="en-IN" sz="2400" dirty="0" smtClean="0"/>
          </a:p>
          <a:p>
            <a:r>
              <a:rPr lang="en-IN" sz="2400" dirty="0" smtClean="0"/>
              <a:t>we continue, </a:t>
            </a:r>
            <a:r>
              <a:rPr lang="en-IN" sz="2400" dirty="0"/>
              <a:t>otherwise not.  </a:t>
            </a:r>
            <a:endParaRPr lang="en-IN" sz="2400" dirty="0" smtClean="0"/>
          </a:p>
          <a:p>
            <a:endParaRPr lang="en-IN" sz="2400" dirty="0" smtClean="0"/>
          </a:p>
          <a:p>
            <a:pPr lvl="0"/>
            <a:r>
              <a:rPr lang="en-IN" sz="2400" dirty="0"/>
              <a:t>CRCCs </a:t>
            </a:r>
            <a:r>
              <a:rPr lang="en-IN" sz="2400" dirty="0" smtClean="0"/>
              <a:t> (Cluster Resource Centre Coordinators) </a:t>
            </a:r>
            <a:r>
              <a:rPr lang="en-IN" sz="2400" dirty="0" smtClean="0"/>
              <a:t>were selected </a:t>
            </a:r>
          </a:p>
          <a:p>
            <a:pPr lvl="0"/>
            <a:r>
              <a:rPr lang="en-IN" sz="2400" dirty="0" smtClean="0"/>
              <a:t>to be the leaders. Each </a:t>
            </a:r>
            <a:r>
              <a:rPr lang="en-IN" sz="2400" dirty="0" smtClean="0"/>
              <a:t>with </a:t>
            </a:r>
            <a:r>
              <a:rPr lang="en-IN" sz="2400" dirty="0"/>
              <a:t>12-15 schools under them. So far </a:t>
            </a:r>
            <a:endParaRPr lang="en-IN" sz="2400" dirty="0" smtClean="0"/>
          </a:p>
          <a:p>
            <a:pPr lvl="0"/>
            <a:r>
              <a:rPr lang="en-IN" sz="2400" dirty="0" smtClean="0"/>
              <a:t>had </a:t>
            </a:r>
            <a:r>
              <a:rPr lang="en-IN" sz="2400" dirty="0"/>
              <a:t>been involved in inputs and “inspections” . Challenge was to convert them into </a:t>
            </a:r>
            <a:r>
              <a:rPr lang="en-IN" sz="2400" dirty="0" smtClean="0"/>
              <a:t>“</a:t>
            </a:r>
            <a:r>
              <a:rPr lang="en-IN" sz="2400" dirty="0" smtClean="0"/>
              <a:t>owners” and teaching-learning “leaders”.</a:t>
            </a:r>
          </a:p>
          <a:p>
            <a:pPr lvl="0"/>
            <a:endParaRPr lang="en-IN" sz="2400" dirty="0" smtClean="0"/>
          </a:p>
          <a:p>
            <a:r>
              <a:rPr lang="en-IN" sz="2400" dirty="0"/>
              <a:t>CRCCs came for 3 day training. </a:t>
            </a:r>
            <a:endParaRPr lang="en-IN" sz="2400" dirty="0" smtClean="0"/>
          </a:p>
          <a:p>
            <a:r>
              <a:rPr lang="en-IN" sz="2400" dirty="0" smtClean="0"/>
              <a:t>Day </a:t>
            </a:r>
            <a:r>
              <a:rPr lang="en-IN" sz="2400" dirty="0" smtClean="0"/>
              <a:t>1 -  </a:t>
            </a:r>
            <a:r>
              <a:rPr lang="en-IN" sz="2400" dirty="0"/>
              <a:t>“Aha” </a:t>
            </a:r>
            <a:r>
              <a:rPr lang="en-IN" sz="2400" dirty="0" smtClean="0"/>
              <a:t>moment</a:t>
            </a:r>
            <a:r>
              <a:rPr lang="en-IN" sz="2400" dirty="0"/>
              <a:t> </a:t>
            </a:r>
            <a:r>
              <a:rPr lang="en-IN" sz="2400" dirty="0" smtClean="0"/>
              <a:t>!!!!!</a:t>
            </a:r>
            <a:endParaRPr lang="en-IN" sz="2400" dirty="0" smtClean="0"/>
          </a:p>
          <a:p>
            <a:r>
              <a:rPr lang="en-IN" sz="2400" dirty="0" smtClean="0"/>
              <a:t>Next </a:t>
            </a:r>
            <a:r>
              <a:rPr lang="en-IN" sz="2400" dirty="0"/>
              <a:t>2 days practice in nearby </a:t>
            </a:r>
            <a:r>
              <a:rPr lang="en-IN" sz="2400" dirty="0" smtClean="0"/>
              <a:t>schools.</a:t>
            </a:r>
            <a:endParaRPr lang="en-IN" sz="2400" dirty="0"/>
          </a:p>
        </p:txBody>
      </p:sp>
      <p:sp>
        <p:nvSpPr>
          <p:cNvPr id="7" name="Title 1"/>
          <p:cNvSpPr>
            <a:spLocks noGrp="1"/>
          </p:cNvSpPr>
          <p:nvPr>
            <p:ph type="title"/>
          </p:nvPr>
        </p:nvSpPr>
        <p:spPr>
          <a:xfrm>
            <a:off x="391886" y="239486"/>
            <a:ext cx="10961914" cy="1451202"/>
          </a:xfrm>
        </p:spPr>
        <p:txBody>
          <a:bodyPr/>
          <a:lstStyle/>
          <a:p>
            <a:r>
              <a:rPr lang="en-IN" dirty="0" smtClean="0"/>
              <a:t>Planning forward … building ownership    </a:t>
            </a:r>
            <a:endParaRPr lang="en-IN"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9553" y="4855029"/>
            <a:ext cx="4545360" cy="185073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5581" y="1545771"/>
            <a:ext cx="3850953" cy="2536371"/>
          </a:xfrm>
          <a:prstGeom prst="rect">
            <a:avLst/>
          </a:prstGeom>
        </p:spPr>
      </p:pic>
      <p:sp>
        <p:nvSpPr>
          <p:cNvPr id="10" name="TextBox 9"/>
          <p:cNvSpPr txBox="1"/>
          <p:nvPr/>
        </p:nvSpPr>
        <p:spPr>
          <a:xfrm>
            <a:off x="8479971" y="4082142"/>
            <a:ext cx="3536564" cy="523220"/>
          </a:xfrm>
          <a:prstGeom prst="rect">
            <a:avLst/>
          </a:prstGeom>
          <a:noFill/>
        </p:spPr>
        <p:txBody>
          <a:bodyPr wrap="square" rtlCol="0">
            <a:spAutoFit/>
          </a:bodyPr>
          <a:lstStyle/>
          <a:p>
            <a:pPr algn="r"/>
            <a:r>
              <a:rPr lang="en-IN" sz="1400" dirty="0" smtClean="0"/>
              <a:t>District administrator &amp; District Education Officer </a:t>
            </a:r>
            <a:endParaRPr lang="en-IN" sz="1400" dirty="0"/>
          </a:p>
        </p:txBody>
      </p:sp>
      <p:sp>
        <p:nvSpPr>
          <p:cNvPr id="11" name="TextBox 10"/>
          <p:cNvSpPr txBox="1"/>
          <p:nvPr/>
        </p:nvSpPr>
        <p:spPr>
          <a:xfrm>
            <a:off x="10091057" y="4544706"/>
            <a:ext cx="1925477" cy="307777"/>
          </a:xfrm>
          <a:prstGeom prst="rect">
            <a:avLst/>
          </a:prstGeom>
          <a:noFill/>
        </p:spPr>
        <p:txBody>
          <a:bodyPr wrap="square" rtlCol="0">
            <a:spAutoFit/>
          </a:bodyPr>
          <a:lstStyle/>
          <a:p>
            <a:pPr algn="r"/>
            <a:r>
              <a:rPr lang="en-IN" sz="1400" dirty="0" smtClean="0"/>
              <a:t>CRCCs</a:t>
            </a:r>
            <a:endParaRPr lang="en-IN" sz="1400" dirty="0"/>
          </a:p>
        </p:txBody>
      </p:sp>
    </p:spTree>
    <p:extLst>
      <p:ext uri="{BB962C8B-B14F-4D97-AF65-F5344CB8AC3E}">
        <p14:creationId xmlns:p14="http://schemas.microsoft.com/office/powerpoint/2010/main" val="105723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9487"/>
            <a:ext cx="11277600" cy="1153884"/>
          </a:xfrm>
        </p:spPr>
        <p:txBody>
          <a:bodyPr/>
          <a:lstStyle/>
          <a:p>
            <a:r>
              <a:rPr lang="en-IN" dirty="0" smtClean="0"/>
              <a:t>Nuts &amp; bolts : “Plumbing matters”     </a:t>
            </a:r>
            <a:endParaRPr lang="en-IN" dirty="0"/>
          </a:p>
        </p:txBody>
      </p:sp>
      <p:sp>
        <p:nvSpPr>
          <p:cNvPr id="5" name="TextBox 4"/>
          <p:cNvSpPr txBox="1"/>
          <p:nvPr/>
        </p:nvSpPr>
        <p:spPr>
          <a:xfrm>
            <a:off x="370115" y="1306286"/>
            <a:ext cx="5758542" cy="5816977"/>
          </a:xfrm>
          <a:prstGeom prst="rect">
            <a:avLst/>
          </a:prstGeom>
          <a:noFill/>
        </p:spPr>
        <p:txBody>
          <a:bodyPr wrap="square" rtlCol="0">
            <a:spAutoFit/>
          </a:bodyPr>
          <a:lstStyle/>
          <a:p>
            <a:pPr marL="342900" indent="-342900">
              <a:buClr>
                <a:schemeClr val="accent4"/>
              </a:buClr>
              <a:buSzPct val="150000"/>
              <a:buFont typeface="Wingdings" panose="05000000000000000000" pitchFamily="2" charset="2"/>
              <a:buChar char="§"/>
            </a:pPr>
            <a:r>
              <a:rPr lang="en-IN" sz="2400" dirty="0" smtClean="0"/>
              <a:t>Target children : Grade 3, 4 and 5 all children.</a:t>
            </a:r>
          </a:p>
          <a:p>
            <a:pPr>
              <a:buClr>
                <a:schemeClr val="accent4"/>
              </a:buClr>
              <a:buSzPct val="150000"/>
            </a:pPr>
            <a:endParaRPr lang="en-IN" sz="2400" dirty="0" smtClean="0"/>
          </a:p>
          <a:p>
            <a:pPr marL="342900" indent="-342900">
              <a:buClr>
                <a:schemeClr val="accent4"/>
              </a:buClr>
              <a:buSzPct val="150000"/>
              <a:buFont typeface="Wingdings" panose="05000000000000000000" pitchFamily="2" charset="2"/>
              <a:buChar char="§"/>
            </a:pPr>
            <a:r>
              <a:rPr lang="en-IN" sz="2400" dirty="0" smtClean="0"/>
              <a:t>Special time during the school day – 1.5 hours at the end of the day</a:t>
            </a:r>
          </a:p>
          <a:p>
            <a:pPr marL="342900" indent="-342900">
              <a:buClr>
                <a:schemeClr val="accent4"/>
              </a:buClr>
              <a:buSzPct val="150000"/>
              <a:buFont typeface="Wingdings" panose="05000000000000000000" pitchFamily="2" charset="2"/>
              <a:buChar char="§"/>
            </a:pPr>
            <a:endParaRPr lang="en-IN" sz="2400" dirty="0" smtClean="0"/>
          </a:p>
          <a:p>
            <a:pPr marL="342900" indent="-342900">
              <a:buClr>
                <a:schemeClr val="accent4"/>
              </a:buClr>
              <a:buSzPct val="150000"/>
              <a:buFont typeface="Wingdings" panose="05000000000000000000" pitchFamily="2" charset="2"/>
              <a:buChar char="§"/>
            </a:pPr>
            <a:r>
              <a:rPr lang="en-IN" sz="2400" dirty="0" smtClean="0"/>
              <a:t>Assess all children in Grade 3-5 with simple reading tool</a:t>
            </a:r>
          </a:p>
          <a:p>
            <a:pPr marL="342900" indent="-342900">
              <a:buClr>
                <a:schemeClr val="accent4"/>
              </a:buClr>
              <a:buSzPct val="150000"/>
              <a:buFont typeface="Wingdings" panose="05000000000000000000" pitchFamily="2" charset="2"/>
              <a:buChar char="§"/>
            </a:pPr>
            <a:endParaRPr lang="en-IN" sz="2400" dirty="0" smtClean="0"/>
          </a:p>
          <a:p>
            <a:pPr marL="342900" indent="-342900">
              <a:buClr>
                <a:schemeClr val="accent4"/>
              </a:buClr>
              <a:buSzPct val="150000"/>
              <a:buFont typeface="Wingdings" panose="05000000000000000000" pitchFamily="2" charset="2"/>
              <a:buChar char="§"/>
            </a:pPr>
            <a:r>
              <a:rPr lang="en-IN" sz="2400" dirty="0" smtClean="0"/>
              <a:t>Group children for instruction by reading level rather than by grade</a:t>
            </a:r>
          </a:p>
          <a:p>
            <a:pPr marL="342900" indent="-342900">
              <a:buClr>
                <a:schemeClr val="accent4"/>
              </a:buClr>
              <a:buSzPct val="150000"/>
              <a:buFont typeface="Wingdings" panose="05000000000000000000" pitchFamily="2" charset="2"/>
              <a:buChar char="§"/>
            </a:pPr>
            <a:endParaRPr lang="en-IN" sz="2400" dirty="0" smtClean="0"/>
          </a:p>
          <a:p>
            <a:pPr marL="342900" indent="-342900">
              <a:buClr>
                <a:schemeClr val="accent4"/>
              </a:buClr>
              <a:buSzPct val="150000"/>
              <a:buFont typeface="Wingdings" panose="05000000000000000000" pitchFamily="2" charset="2"/>
              <a:buChar char="§"/>
            </a:pPr>
            <a:r>
              <a:rPr lang="en-IN" sz="2400" dirty="0" smtClean="0"/>
              <a:t>Focus </a:t>
            </a:r>
            <a:r>
              <a:rPr lang="en-IN" sz="2400" dirty="0"/>
              <a:t>on building basic reading skills </a:t>
            </a:r>
            <a:r>
              <a:rPr lang="en-IN" sz="2400" dirty="0" smtClean="0"/>
              <a:t>using simple reading materials and methods </a:t>
            </a:r>
            <a:endParaRPr lang="en-IN" sz="2400" dirty="0"/>
          </a:p>
          <a:p>
            <a:endParaRPr lang="en-IN" dirty="0" smtClean="0"/>
          </a:p>
          <a:p>
            <a:endParaRPr lang="en-IN" dirty="0"/>
          </a:p>
        </p:txBody>
      </p:sp>
      <p:sp>
        <p:nvSpPr>
          <p:cNvPr id="3" name="TextBox 2"/>
          <p:cNvSpPr txBox="1"/>
          <p:nvPr/>
        </p:nvSpPr>
        <p:spPr>
          <a:xfrm>
            <a:off x="7119257" y="3287485"/>
            <a:ext cx="4822372" cy="3416320"/>
          </a:xfrm>
          <a:prstGeom prst="rect">
            <a:avLst/>
          </a:prstGeom>
          <a:noFill/>
        </p:spPr>
        <p:txBody>
          <a:bodyPr wrap="square" rtlCol="0">
            <a:spAutoFit/>
          </a:bodyPr>
          <a:lstStyle/>
          <a:p>
            <a:r>
              <a:rPr lang="en-IN" sz="2400" i="1" dirty="0" smtClean="0"/>
              <a:t>CRCC PRACTICE CLASSES : For 15 continuous days CRCCs practised this model in their schools. 3 CRCCs per school worked with 3 groups of children (On average this district has 3 teachers per school). At the end of the “practice period” program was reviewed.  Only then the decision was taken to “scale up” to 250 schools.</a:t>
            </a:r>
            <a:endParaRPr lang="en-IN" sz="2400" i="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9423" y="446314"/>
            <a:ext cx="4049677" cy="2472102"/>
          </a:xfrm>
          <a:prstGeom prst="rect">
            <a:avLst/>
          </a:prstGeom>
        </p:spPr>
      </p:pic>
    </p:spTree>
    <p:extLst>
      <p:ext uri="{BB962C8B-B14F-4D97-AF65-F5344CB8AC3E}">
        <p14:creationId xmlns:p14="http://schemas.microsoft.com/office/powerpoint/2010/main" val="218622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27106" cy="1325563"/>
          </a:xfrm>
        </p:spPr>
        <p:txBody>
          <a:bodyPr/>
          <a:lstStyle/>
          <a:p>
            <a:r>
              <a:rPr lang="en-IN" dirty="0" smtClean="0"/>
              <a:t>August 2012: Can children read? </a:t>
            </a:r>
            <a:endParaRPr lang="en-IN"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26693" y="1825625"/>
            <a:ext cx="5938613" cy="4351338"/>
          </a:xfrm>
        </p:spPr>
      </p:pic>
      <p:sp>
        <p:nvSpPr>
          <p:cNvPr id="5" name="TextBox 4"/>
          <p:cNvSpPr txBox="1"/>
          <p:nvPr/>
        </p:nvSpPr>
        <p:spPr>
          <a:xfrm>
            <a:off x="9383486" y="1164771"/>
            <a:ext cx="2547257" cy="5324535"/>
          </a:xfrm>
          <a:prstGeom prst="rect">
            <a:avLst/>
          </a:prstGeom>
          <a:noFill/>
        </p:spPr>
        <p:txBody>
          <a:bodyPr wrap="square" rtlCol="0">
            <a:spAutoFit/>
          </a:bodyPr>
          <a:lstStyle/>
          <a:p>
            <a:r>
              <a:rPr lang="en-IN" sz="2000" dirty="0" smtClean="0"/>
              <a:t>Based on the reading assessment - “</a:t>
            </a:r>
            <a:r>
              <a:rPr lang="en-IN" sz="2000" dirty="0" err="1" smtClean="0"/>
              <a:t>Mahal</a:t>
            </a:r>
            <a:r>
              <a:rPr lang="en-IN" sz="2000" dirty="0" smtClean="0"/>
              <a:t>” /groups created based on reading level:</a:t>
            </a:r>
          </a:p>
          <a:p>
            <a:endParaRPr lang="en-IN" sz="2000" dirty="0"/>
          </a:p>
          <a:p>
            <a:pPr marL="285750" indent="-285750">
              <a:buClr>
                <a:srgbClr val="FFC000"/>
              </a:buClr>
              <a:buSzPct val="150000"/>
              <a:buFont typeface="Wingdings" panose="05000000000000000000" pitchFamily="2" charset="2"/>
              <a:buChar char="§"/>
            </a:pPr>
            <a:r>
              <a:rPr lang="en-IN" sz="2000" dirty="0" smtClean="0"/>
              <a:t>“Story” </a:t>
            </a:r>
            <a:r>
              <a:rPr lang="en-IN" sz="2000" dirty="0" err="1" smtClean="0"/>
              <a:t>mahal</a:t>
            </a:r>
            <a:endParaRPr lang="en-IN" sz="2000" dirty="0" smtClean="0"/>
          </a:p>
          <a:p>
            <a:pPr marL="285750" indent="-285750">
              <a:buClr>
                <a:srgbClr val="FFC000"/>
              </a:buClr>
              <a:buSzPct val="150000"/>
              <a:buFont typeface="Wingdings" panose="05000000000000000000" pitchFamily="2" charset="2"/>
              <a:buChar char="§"/>
            </a:pPr>
            <a:r>
              <a:rPr lang="en-IN" sz="2000" dirty="0" smtClean="0"/>
              <a:t>“Para” </a:t>
            </a:r>
            <a:r>
              <a:rPr lang="en-IN" sz="2000" dirty="0" err="1" smtClean="0"/>
              <a:t>mahal</a:t>
            </a:r>
            <a:r>
              <a:rPr lang="en-IN" sz="2000" dirty="0" smtClean="0"/>
              <a:t> </a:t>
            </a:r>
          </a:p>
          <a:p>
            <a:pPr marL="285750" indent="-285750">
              <a:buClr>
                <a:srgbClr val="FFC000"/>
              </a:buClr>
              <a:buSzPct val="150000"/>
              <a:buFont typeface="Wingdings" panose="05000000000000000000" pitchFamily="2" charset="2"/>
              <a:buChar char="§"/>
            </a:pPr>
            <a:r>
              <a:rPr lang="en-IN" sz="2000" dirty="0" smtClean="0"/>
              <a:t>“Word” </a:t>
            </a:r>
            <a:r>
              <a:rPr lang="en-IN" sz="2000" dirty="0" err="1" smtClean="0"/>
              <a:t>mahal</a:t>
            </a:r>
            <a:endParaRPr lang="en-IN" sz="2000" dirty="0" smtClean="0"/>
          </a:p>
          <a:p>
            <a:pPr marL="285750" indent="-285750">
              <a:buClr>
                <a:srgbClr val="FFC000"/>
              </a:buClr>
              <a:buSzPct val="150000"/>
              <a:buFont typeface="Wingdings" panose="05000000000000000000" pitchFamily="2" charset="2"/>
              <a:buChar char="§"/>
            </a:pPr>
            <a:r>
              <a:rPr lang="en-IN" sz="2000" dirty="0" smtClean="0"/>
              <a:t>“Letter” </a:t>
            </a:r>
            <a:r>
              <a:rPr lang="en-IN" sz="2000" dirty="0" err="1" smtClean="0"/>
              <a:t>mahal</a:t>
            </a:r>
            <a:endParaRPr lang="en-IN" sz="2000" dirty="0" smtClean="0"/>
          </a:p>
          <a:p>
            <a:pPr marL="285750" indent="-285750">
              <a:buClr>
                <a:srgbClr val="FFC000"/>
              </a:buClr>
              <a:buSzPct val="150000"/>
              <a:buFont typeface="Wingdings" panose="05000000000000000000" pitchFamily="2" charset="2"/>
              <a:buChar char="§"/>
            </a:pPr>
            <a:r>
              <a:rPr lang="en-IN" sz="2000" dirty="0" smtClean="0"/>
              <a:t>“Beginner” </a:t>
            </a:r>
            <a:r>
              <a:rPr lang="en-IN" sz="2000" dirty="0" err="1" smtClean="0"/>
              <a:t>mahal</a:t>
            </a:r>
            <a:endParaRPr lang="en-IN" sz="2000" dirty="0" smtClean="0"/>
          </a:p>
          <a:p>
            <a:pPr marL="285750" indent="-285750">
              <a:buClr>
                <a:srgbClr val="FFC000"/>
              </a:buClr>
              <a:buSzPct val="150000"/>
              <a:buFont typeface="Wingdings" panose="05000000000000000000" pitchFamily="2" charset="2"/>
              <a:buChar char="§"/>
            </a:pPr>
            <a:endParaRPr lang="en-IN" sz="2000" dirty="0"/>
          </a:p>
          <a:p>
            <a:pPr>
              <a:buClr>
                <a:srgbClr val="FFC000"/>
              </a:buClr>
              <a:buSzPct val="150000"/>
            </a:pPr>
            <a:r>
              <a:rPr lang="en-IN" sz="2000" dirty="0" smtClean="0"/>
              <a:t>Usually all children in Grade 3-5 put into three groups because there </a:t>
            </a:r>
            <a:r>
              <a:rPr lang="en-IN" sz="2000" dirty="0"/>
              <a:t>a</a:t>
            </a:r>
            <a:r>
              <a:rPr lang="en-IN" sz="2000" dirty="0" smtClean="0"/>
              <a:t>re typically three teachers in a school in this district.</a:t>
            </a:r>
            <a:endParaRPr lang="en-IN" sz="2000" dirty="0"/>
          </a:p>
        </p:txBody>
      </p:sp>
      <p:sp>
        <p:nvSpPr>
          <p:cNvPr id="6" name="TextBox 5"/>
          <p:cNvSpPr txBox="1"/>
          <p:nvPr/>
        </p:nvSpPr>
        <p:spPr>
          <a:xfrm>
            <a:off x="141514" y="1690688"/>
            <a:ext cx="2985180" cy="3785652"/>
          </a:xfrm>
          <a:prstGeom prst="rect">
            <a:avLst/>
          </a:prstGeom>
          <a:noFill/>
        </p:spPr>
        <p:txBody>
          <a:bodyPr wrap="square" rtlCol="0">
            <a:spAutoFit/>
          </a:bodyPr>
          <a:lstStyle/>
          <a:p>
            <a:r>
              <a:rPr lang="en-IN" sz="2000" dirty="0" smtClean="0"/>
              <a:t>August 2012</a:t>
            </a:r>
          </a:p>
          <a:p>
            <a:r>
              <a:rPr lang="en-IN" sz="2000" dirty="0" smtClean="0"/>
              <a:t>Total children tested = ~16,000 children </a:t>
            </a:r>
          </a:p>
          <a:p>
            <a:r>
              <a:rPr lang="en-IN" sz="2000" dirty="0" smtClean="0"/>
              <a:t>All students in Grade 3- 5 </a:t>
            </a:r>
          </a:p>
          <a:p>
            <a:r>
              <a:rPr lang="en-IN" sz="2000" dirty="0" smtClean="0"/>
              <a:t>In 225 schools </a:t>
            </a:r>
          </a:p>
          <a:p>
            <a:endParaRPr lang="en-IN" sz="2000" dirty="0" smtClean="0"/>
          </a:p>
          <a:p>
            <a:r>
              <a:rPr lang="en-IN" sz="2000" dirty="0" smtClean="0">
                <a:solidFill>
                  <a:srgbClr val="FFC000"/>
                </a:solidFill>
              </a:rPr>
              <a:t>Story = 16.4% </a:t>
            </a:r>
          </a:p>
          <a:p>
            <a:r>
              <a:rPr lang="en-IN" sz="2000" dirty="0" smtClean="0">
                <a:solidFill>
                  <a:srgbClr val="FFC000"/>
                </a:solidFill>
              </a:rPr>
              <a:t>Para = 14.4%</a:t>
            </a:r>
          </a:p>
          <a:p>
            <a:r>
              <a:rPr lang="en-IN" sz="2000" dirty="0" smtClean="0"/>
              <a:t>Word = 12.1 %</a:t>
            </a:r>
          </a:p>
          <a:p>
            <a:r>
              <a:rPr lang="en-IN" sz="2000" dirty="0" smtClean="0"/>
              <a:t>Letter = 22.7%</a:t>
            </a:r>
          </a:p>
          <a:p>
            <a:r>
              <a:rPr lang="en-IN" sz="2000" dirty="0" smtClean="0"/>
              <a:t>Beginner = 34.4%</a:t>
            </a:r>
          </a:p>
          <a:p>
            <a:r>
              <a:rPr lang="en-IN" sz="2000" dirty="0" smtClean="0"/>
              <a:t>Total = 100%</a:t>
            </a:r>
            <a:endParaRPr lang="en-IN" sz="2000" dirty="0"/>
          </a:p>
        </p:txBody>
      </p:sp>
      <p:sp>
        <p:nvSpPr>
          <p:cNvPr id="7" name="TextBox 6"/>
          <p:cNvSpPr txBox="1"/>
          <p:nvPr/>
        </p:nvSpPr>
        <p:spPr>
          <a:xfrm>
            <a:off x="0" y="5476340"/>
            <a:ext cx="3037114" cy="1015663"/>
          </a:xfrm>
          <a:prstGeom prst="rect">
            <a:avLst/>
          </a:prstGeom>
          <a:noFill/>
        </p:spPr>
        <p:txBody>
          <a:bodyPr wrap="square" rtlCol="0">
            <a:spAutoFit/>
          </a:bodyPr>
          <a:lstStyle/>
          <a:p>
            <a:r>
              <a:rPr lang="en-IN" b="1" dirty="0" smtClean="0">
                <a:solidFill>
                  <a:srgbClr val="FFC000"/>
                </a:solidFill>
              </a:rPr>
              <a:t>GOAL : </a:t>
            </a:r>
            <a:r>
              <a:rPr lang="en-IN" sz="2400" b="1" u="sng" dirty="0" smtClean="0">
                <a:solidFill>
                  <a:srgbClr val="FFC000"/>
                </a:solidFill>
              </a:rPr>
              <a:t>ALL</a:t>
            </a:r>
            <a:r>
              <a:rPr lang="en-IN" b="1" dirty="0" smtClean="0">
                <a:solidFill>
                  <a:srgbClr val="FFC000"/>
                </a:solidFill>
              </a:rPr>
              <a:t> CHILDREN READING AT “STORY” LEVEL BY END OF SCHOOL YEAR </a:t>
            </a:r>
            <a:endParaRPr lang="en-IN" b="1" dirty="0">
              <a:solidFill>
                <a:srgbClr val="FFC000"/>
              </a:solidFill>
            </a:endParaRPr>
          </a:p>
        </p:txBody>
      </p:sp>
      <p:sp>
        <p:nvSpPr>
          <p:cNvPr id="8" name="TextBox 7"/>
          <p:cNvSpPr txBox="1"/>
          <p:nvPr/>
        </p:nvSpPr>
        <p:spPr>
          <a:xfrm>
            <a:off x="3126692" y="6176963"/>
            <a:ext cx="6256793" cy="369332"/>
          </a:xfrm>
          <a:prstGeom prst="rect">
            <a:avLst/>
          </a:prstGeom>
          <a:noFill/>
        </p:spPr>
        <p:txBody>
          <a:bodyPr wrap="square" rtlCol="0">
            <a:spAutoFit/>
          </a:bodyPr>
          <a:lstStyle/>
          <a:p>
            <a:r>
              <a:rPr lang="en-IN" i="1" dirty="0" smtClean="0"/>
              <a:t>Assessment tool and data feed directly into instructional practice </a:t>
            </a:r>
            <a:endParaRPr lang="en-IN" i="1" dirty="0"/>
          </a:p>
        </p:txBody>
      </p:sp>
      <p:sp>
        <p:nvSpPr>
          <p:cNvPr id="3" name="Right Arrow 2"/>
          <p:cNvSpPr/>
          <p:nvPr/>
        </p:nvSpPr>
        <p:spPr>
          <a:xfrm>
            <a:off x="2514600" y="5335280"/>
            <a:ext cx="827314" cy="65314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57839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715"/>
            <a:ext cx="6574972" cy="1472974"/>
          </a:xfrm>
        </p:spPr>
        <p:txBody>
          <a:bodyPr/>
          <a:lstStyle/>
          <a:p>
            <a:r>
              <a:rPr lang="en-IN" dirty="0" smtClean="0"/>
              <a:t>Sept 2012: Rolling out     </a:t>
            </a:r>
            <a:endParaRPr lang="en-IN" dirty="0"/>
          </a:p>
        </p:txBody>
      </p:sp>
      <p:sp>
        <p:nvSpPr>
          <p:cNvPr id="3" name="TextBox 2"/>
          <p:cNvSpPr txBox="1"/>
          <p:nvPr/>
        </p:nvSpPr>
        <p:spPr>
          <a:xfrm>
            <a:off x="304799" y="1317172"/>
            <a:ext cx="3635829" cy="5324535"/>
          </a:xfrm>
          <a:prstGeom prst="rect">
            <a:avLst/>
          </a:prstGeom>
          <a:noFill/>
        </p:spPr>
        <p:txBody>
          <a:bodyPr wrap="square" rtlCol="0">
            <a:spAutoFit/>
          </a:bodyPr>
          <a:lstStyle/>
          <a:p>
            <a:r>
              <a:rPr lang="en-IN" sz="2000" b="1" dirty="0" smtClean="0">
                <a:solidFill>
                  <a:srgbClr val="FFC000"/>
                </a:solidFill>
              </a:rPr>
              <a:t>Who would train the teachers?  </a:t>
            </a:r>
          </a:p>
          <a:p>
            <a:endParaRPr lang="en-IN" sz="2000" dirty="0" smtClean="0">
              <a:solidFill>
                <a:srgbClr val="FFC000"/>
              </a:solidFill>
            </a:endParaRPr>
          </a:p>
          <a:p>
            <a:pPr marL="342900" indent="-342900">
              <a:buClr>
                <a:srgbClr val="FFC000"/>
              </a:buClr>
              <a:buSzPct val="150000"/>
              <a:buFont typeface="Wingdings" panose="05000000000000000000" pitchFamily="2" charset="2"/>
              <a:buChar char="§"/>
            </a:pPr>
            <a:r>
              <a:rPr lang="en-IN" sz="2000" dirty="0" smtClean="0"/>
              <a:t>Each CRCC had 40-50 teachers to train. </a:t>
            </a:r>
          </a:p>
          <a:p>
            <a:pPr>
              <a:buClr>
                <a:srgbClr val="FFC000"/>
              </a:buClr>
              <a:buSzPct val="150000"/>
            </a:pPr>
            <a:endParaRPr lang="en-IN" sz="2000" dirty="0" smtClean="0"/>
          </a:p>
          <a:p>
            <a:pPr marL="342900" indent="-342900">
              <a:buClr>
                <a:srgbClr val="FFC000"/>
              </a:buClr>
              <a:buSzPct val="150000"/>
              <a:buFont typeface="Wingdings" panose="05000000000000000000" pitchFamily="2" charset="2"/>
              <a:buChar char="§"/>
            </a:pPr>
            <a:r>
              <a:rPr lang="en-IN" sz="2000" dirty="0" smtClean="0"/>
              <a:t>CRCCs had learned to “teach” but were under-confident about training and </a:t>
            </a:r>
            <a:r>
              <a:rPr lang="en-IN" sz="2000" dirty="0" smtClean="0"/>
              <a:t>leading others.</a:t>
            </a:r>
            <a:endParaRPr lang="en-IN" sz="2000" dirty="0" smtClean="0"/>
          </a:p>
          <a:p>
            <a:pPr>
              <a:buClr>
                <a:srgbClr val="FFC000"/>
              </a:buClr>
              <a:buSzPct val="150000"/>
            </a:pPr>
            <a:endParaRPr lang="en-IN" sz="2000" dirty="0" smtClean="0"/>
          </a:p>
          <a:p>
            <a:pPr marL="342900" indent="-342900">
              <a:buClr>
                <a:srgbClr val="FFC000"/>
              </a:buClr>
              <a:buSzPct val="150000"/>
              <a:buFont typeface="Wingdings" panose="05000000000000000000" pitchFamily="2" charset="2"/>
              <a:buChar char="§"/>
            </a:pPr>
            <a:r>
              <a:rPr lang="en-IN" sz="2000" dirty="0" smtClean="0"/>
              <a:t>2 CRCCs together trained their teachers. </a:t>
            </a:r>
            <a:r>
              <a:rPr lang="en-IN" sz="2000" dirty="0" err="1" smtClean="0"/>
              <a:t>Pratham</a:t>
            </a:r>
            <a:r>
              <a:rPr lang="en-IN" sz="2000" dirty="0" smtClean="0"/>
              <a:t> provided support.</a:t>
            </a:r>
          </a:p>
          <a:p>
            <a:pPr>
              <a:buClr>
                <a:srgbClr val="FFC000"/>
              </a:buClr>
              <a:buSzPct val="150000"/>
            </a:pPr>
            <a:endParaRPr lang="en-IN" sz="2000" dirty="0" smtClean="0"/>
          </a:p>
          <a:p>
            <a:pPr marL="342900" indent="-342900">
              <a:buClr>
                <a:srgbClr val="FFC000"/>
              </a:buClr>
              <a:buSzPct val="150000"/>
              <a:buFont typeface="Wingdings" panose="05000000000000000000" pitchFamily="2" charset="2"/>
              <a:buChar char="§"/>
            </a:pPr>
            <a:r>
              <a:rPr lang="en-IN" sz="2000" dirty="0" smtClean="0"/>
              <a:t>This way all teachers trained in a week  - 4 days each batch of 40-50.</a:t>
            </a:r>
            <a:endParaRPr lang="en-IN" sz="2000" dirty="0"/>
          </a:p>
        </p:txBody>
      </p:sp>
      <p:sp>
        <p:nvSpPr>
          <p:cNvPr id="4" name="TextBox 3"/>
          <p:cNvSpPr txBox="1"/>
          <p:nvPr/>
        </p:nvSpPr>
        <p:spPr>
          <a:xfrm>
            <a:off x="7184570" y="217715"/>
            <a:ext cx="4637315" cy="6555641"/>
          </a:xfrm>
          <a:prstGeom prst="rect">
            <a:avLst/>
          </a:prstGeom>
          <a:noFill/>
        </p:spPr>
        <p:txBody>
          <a:bodyPr wrap="square" rtlCol="0">
            <a:spAutoFit/>
          </a:bodyPr>
          <a:lstStyle/>
          <a:p>
            <a:r>
              <a:rPr lang="en-IN" sz="2000" b="1" dirty="0" smtClean="0">
                <a:solidFill>
                  <a:srgbClr val="FFC000"/>
                </a:solidFill>
              </a:rPr>
              <a:t>How much time was available? </a:t>
            </a:r>
          </a:p>
          <a:p>
            <a:endParaRPr lang="en-IN" sz="2000" b="1" dirty="0">
              <a:solidFill>
                <a:srgbClr val="FFC000"/>
              </a:solidFill>
            </a:endParaRPr>
          </a:p>
          <a:p>
            <a:pPr marL="342900" indent="-342900">
              <a:buClr>
                <a:srgbClr val="FFC000"/>
              </a:buClr>
              <a:buSzPct val="150000"/>
              <a:buFont typeface="Wingdings" panose="05000000000000000000" pitchFamily="2" charset="2"/>
              <a:buChar char="§"/>
            </a:pPr>
            <a:r>
              <a:rPr lang="en-IN" sz="2000" dirty="0" smtClean="0"/>
              <a:t>Planning started as soon as summer vacations were over in July </a:t>
            </a:r>
          </a:p>
          <a:p>
            <a:pPr marL="342900" indent="-342900">
              <a:buClr>
                <a:srgbClr val="FFC000"/>
              </a:buClr>
              <a:buSzPct val="150000"/>
              <a:buFont typeface="Wingdings" panose="05000000000000000000" pitchFamily="2" charset="2"/>
              <a:buChar char="§"/>
            </a:pPr>
            <a:endParaRPr lang="en-IN" sz="2000" dirty="0"/>
          </a:p>
          <a:p>
            <a:pPr marL="342900" indent="-342900">
              <a:buClr>
                <a:srgbClr val="FFC000"/>
              </a:buClr>
              <a:buSzPct val="150000"/>
              <a:buFont typeface="Wingdings" panose="05000000000000000000" pitchFamily="2" charset="2"/>
              <a:buChar char="§"/>
            </a:pPr>
            <a:r>
              <a:rPr lang="en-IN" sz="2000" dirty="0" smtClean="0"/>
              <a:t>Till September for preparations: CRCC practice classes, orientations for Head-teachers, printing of materials, training of teachers.</a:t>
            </a:r>
          </a:p>
          <a:p>
            <a:pPr marL="342900" indent="-342900">
              <a:buClr>
                <a:srgbClr val="FFC000"/>
              </a:buClr>
              <a:buSzPct val="150000"/>
              <a:buFont typeface="Wingdings" panose="05000000000000000000" pitchFamily="2" charset="2"/>
              <a:buChar char="§"/>
            </a:pPr>
            <a:endParaRPr lang="en-IN" sz="2000" dirty="0"/>
          </a:p>
          <a:p>
            <a:pPr marL="342900" indent="-342900">
              <a:buClr>
                <a:srgbClr val="FFC000"/>
              </a:buClr>
              <a:buSzPct val="150000"/>
              <a:buFont typeface="Wingdings" panose="05000000000000000000" pitchFamily="2" charset="2"/>
              <a:buChar char="§"/>
            </a:pPr>
            <a:r>
              <a:rPr lang="en-IN" sz="2000" dirty="0" smtClean="0"/>
              <a:t>October-November full of festivals </a:t>
            </a:r>
          </a:p>
          <a:p>
            <a:pPr marL="342900" indent="-342900">
              <a:buClr>
                <a:srgbClr val="FFC000"/>
              </a:buClr>
              <a:buSzPct val="150000"/>
              <a:buFont typeface="Wingdings" panose="05000000000000000000" pitchFamily="2" charset="2"/>
              <a:buChar char="§"/>
            </a:pPr>
            <a:endParaRPr lang="en-IN" sz="2000" dirty="0"/>
          </a:p>
          <a:p>
            <a:pPr marL="342900" indent="-342900">
              <a:buClr>
                <a:srgbClr val="FFC000"/>
              </a:buClr>
              <a:buSzPct val="150000"/>
              <a:buFont typeface="Wingdings" panose="05000000000000000000" pitchFamily="2" charset="2"/>
              <a:buChar char="§"/>
            </a:pPr>
            <a:r>
              <a:rPr lang="en-IN" sz="2000" dirty="0" smtClean="0"/>
              <a:t>December-January: Cold wave so schools shut. Need for refresher training of teachers. </a:t>
            </a:r>
          </a:p>
          <a:p>
            <a:pPr marL="342900" indent="-342900">
              <a:buClr>
                <a:srgbClr val="FFC000"/>
              </a:buClr>
              <a:buSzPct val="150000"/>
              <a:buFont typeface="Wingdings" panose="05000000000000000000" pitchFamily="2" charset="2"/>
              <a:buChar char="§"/>
            </a:pPr>
            <a:endParaRPr lang="en-IN" sz="2000" dirty="0"/>
          </a:p>
          <a:p>
            <a:pPr marL="342900" indent="-342900">
              <a:buClr>
                <a:srgbClr val="FFC000"/>
              </a:buClr>
              <a:buSzPct val="150000"/>
              <a:buFont typeface="Wingdings" panose="05000000000000000000" pitchFamily="2" charset="2"/>
              <a:buChar char="§"/>
            </a:pPr>
            <a:r>
              <a:rPr lang="en-IN" sz="2000" dirty="0" smtClean="0"/>
              <a:t>March: End of school year.</a:t>
            </a:r>
          </a:p>
          <a:p>
            <a:pPr marL="342900" indent="-342900">
              <a:buClr>
                <a:srgbClr val="FFC000"/>
              </a:buClr>
              <a:buSzPct val="150000"/>
              <a:buFont typeface="Wingdings" panose="05000000000000000000" pitchFamily="2" charset="2"/>
              <a:buChar char="§"/>
            </a:pPr>
            <a:endParaRPr lang="en-IN" sz="2000" dirty="0"/>
          </a:p>
          <a:p>
            <a:pPr>
              <a:buClr>
                <a:srgbClr val="FFC000"/>
              </a:buClr>
              <a:buSzPct val="150000"/>
            </a:pPr>
            <a:r>
              <a:rPr lang="en-IN" sz="2000" dirty="0" smtClean="0">
                <a:solidFill>
                  <a:srgbClr val="FFC000"/>
                </a:solidFill>
              </a:rPr>
              <a:t>Less than 100 days available in the 2012-13 school year for this intervention (1.5 hours a day)</a:t>
            </a:r>
            <a:endParaRPr lang="en-IN" sz="2000" dirty="0">
              <a:solidFill>
                <a:srgbClr val="FFC000"/>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1973" y="1690688"/>
            <a:ext cx="2510198" cy="4985713"/>
          </a:xfrm>
          <a:prstGeom prst="rect">
            <a:avLst/>
          </a:prstGeom>
        </p:spPr>
      </p:pic>
    </p:spTree>
    <p:extLst>
      <p:ext uri="{BB962C8B-B14F-4D97-AF65-F5344CB8AC3E}">
        <p14:creationId xmlns:p14="http://schemas.microsoft.com/office/powerpoint/2010/main" val="2811595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30" y="1"/>
            <a:ext cx="10580914" cy="1251856"/>
          </a:xfrm>
        </p:spPr>
        <p:txBody>
          <a:bodyPr/>
          <a:lstStyle/>
          <a:p>
            <a:r>
              <a:rPr lang="en-IN" dirty="0" smtClean="0"/>
              <a:t>March 2013 : Can children read?       </a:t>
            </a: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3194882304"/>
              </p:ext>
            </p:extLst>
          </p:nvPr>
        </p:nvGraphicFramePr>
        <p:xfrm>
          <a:off x="195943" y="1034145"/>
          <a:ext cx="11048999" cy="5174904"/>
        </p:xfrm>
        <a:graphic>
          <a:graphicData uri="http://schemas.openxmlformats.org/drawingml/2006/table">
            <a:tbl>
              <a:tblPr>
                <a:tableStyleId>{5C22544A-7EE6-4342-B048-85BDC9FD1C3A}</a:tableStyleId>
              </a:tblPr>
              <a:tblGrid>
                <a:gridCol w="2180482"/>
                <a:gridCol w="1214528"/>
                <a:gridCol w="3139473"/>
                <a:gridCol w="1027106"/>
                <a:gridCol w="3487410"/>
              </a:tblGrid>
              <a:tr h="457694">
                <a:tc gridSpan="5">
                  <a:txBody>
                    <a:bodyPr/>
                    <a:lstStyle/>
                    <a:p>
                      <a:pPr algn="ctr" rtl="0" fontAlgn="ctr"/>
                      <a:r>
                        <a:rPr lang="en-IN" sz="2400" u="none" strike="noStrike" dirty="0">
                          <a:effectLst/>
                        </a:rPr>
                        <a:t>PADHO JEHANABAD : CHILDREN IN </a:t>
                      </a:r>
                      <a:r>
                        <a:rPr lang="en-IN" sz="2400" u="none" strike="noStrike" dirty="0" err="1">
                          <a:effectLst/>
                        </a:rPr>
                        <a:t>Std</a:t>
                      </a:r>
                      <a:r>
                        <a:rPr lang="en-IN" sz="2400" u="none" strike="noStrike" dirty="0">
                          <a:effectLst/>
                        </a:rPr>
                        <a:t> 3, 4 &amp; 5   </a:t>
                      </a:r>
                      <a:endParaRPr lang="en-IN" sz="2400" b="0" i="0" u="none" strike="noStrike" dirty="0">
                        <a:solidFill>
                          <a:srgbClr val="000000"/>
                        </a:solidFill>
                        <a:effectLst/>
                        <a:latin typeface="Calibri" panose="020F0502020204030204" pitchFamily="34" charset="0"/>
                      </a:endParaRPr>
                    </a:p>
                  </a:txBody>
                  <a:tcPr marL="6181" marR="6181" marT="6181"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48205">
                <a:tc gridSpan="5">
                  <a:txBody>
                    <a:bodyPr/>
                    <a:lstStyle/>
                    <a:p>
                      <a:pPr algn="ctr" rtl="0" fontAlgn="ctr"/>
                      <a:r>
                        <a:rPr lang="en-IN" sz="2400" u="none" strike="noStrike" dirty="0" err="1">
                          <a:effectLst/>
                        </a:rPr>
                        <a:t>Kako</a:t>
                      </a:r>
                      <a:r>
                        <a:rPr lang="en-IN" sz="2400" u="none" strike="noStrike" dirty="0">
                          <a:effectLst/>
                        </a:rPr>
                        <a:t> &amp; </a:t>
                      </a:r>
                      <a:r>
                        <a:rPr lang="en-IN" sz="2400" u="none" strike="noStrike" dirty="0" err="1">
                          <a:effectLst/>
                        </a:rPr>
                        <a:t>Modanganj</a:t>
                      </a:r>
                      <a:r>
                        <a:rPr lang="en-IN" sz="2400" u="none" strike="noStrike" dirty="0">
                          <a:effectLst/>
                        </a:rPr>
                        <a:t> blocks (224 schools) </a:t>
                      </a:r>
                      <a:endParaRPr lang="en-IN" sz="2400" b="0" i="0" u="none" strike="noStrike" dirty="0">
                        <a:solidFill>
                          <a:srgbClr val="000000"/>
                        </a:solidFill>
                        <a:effectLst/>
                        <a:latin typeface="Calibri" panose="020F0502020204030204" pitchFamily="34" charset="0"/>
                      </a:endParaRPr>
                    </a:p>
                  </a:txBody>
                  <a:tcPr marL="6181" marR="6181" marT="6181"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48205">
                <a:tc rowSpan="2">
                  <a:txBody>
                    <a:bodyPr/>
                    <a:lstStyle/>
                    <a:p>
                      <a:pPr algn="ctr" rtl="0" fontAlgn="ctr"/>
                      <a:r>
                        <a:rPr lang="en-IN" sz="2400" u="none" strike="noStrike" dirty="0">
                          <a:effectLst/>
                        </a:rPr>
                        <a:t>READING LEVEL </a:t>
                      </a:r>
                      <a:endParaRPr lang="en-IN" sz="2400" b="0" i="0" u="none" strike="noStrike" dirty="0">
                        <a:solidFill>
                          <a:srgbClr val="000000"/>
                        </a:solidFill>
                        <a:effectLst/>
                        <a:latin typeface="Calibri" panose="020F0502020204030204" pitchFamily="34" charset="0"/>
                      </a:endParaRPr>
                    </a:p>
                  </a:txBody>
                  <a:tcPr marL="6181" marR="6181" marT="6181" marB="0" anchor="ctr"/>
                </a:tc>
                <a:tc gridSpan="4">
                  <a:txBody>
                    <a:bodyPr/>
                    <a:lstStyle/>
                    <a:p>
                      <a:pPr algn="ctr" rtl="0" fontAlgn="ctr"/>
                      <a:r>
                        <a:rPr lang="en-IN" sz="2400" u="none" strike="noStrike" dirty="0">
                          <a:effectLst/>
                        </a:rPr>
                        <a:t>% Children who can read at different levels </a:t>
                      </a:r>
                      <a:endParaRPr lang="en-IN" sz="2400" b="0" i="0" u="none" strike="noStrike" dirty="0">
                        <a:solidFill>
                          <a:srgbClr val="000000"/>
                        </a:solidFill>
                        <a:effectLst/>
                        <a:latin typeface="Calibri" panose="020F0502020204030204" pitchFamily="34" charset="0"/>
                      </a:endParaRPr>
                    </a:p>
                  </a:txBody>
                  <a:tcPr marL="6181" marR="6181" marT="6181" marB="0" anchor="ctr"/>
                </a:tc>
                <a:tc hMerge="1">
                  <a:txBody>
                    <a:bodyPr/>
                    <a:lstStyle/>
                    <a:p>
                      <a:endParaRPr lang="en-IN"/>
                    </a:p>
                  </a:txBody>
                  <a:tcPr/>
                </a:tc>
                <a:tc hMerge="1">
                  <a:txBody>
                    <a:bodyPr/>
                    <a:lstStyle/>
                    <a:p>
                      <a:endParaRPr lang="en-IN"/>
                    </a:p>
                  </a:txBody>
                  <a:tcPr/>
                </a:tc>
                <a:tc hMerge="1">
                  <a:txBody>
                    <a:bodyPr/>
                    <a:lstStyle/>
                    <a:p>
                      <a:endParaRPr lang="en-IN"/>
                    </a:p>
                  </a:txBody>
                  <a:tcPr/>
                </a:tc>
              </a:tr>
              <a:tr h="448205">
                <a:tc vMerge="1">
                  <a:txBody>
                    <a:bodyPr/>
                    <a:lstStyle/>
                    <a:p>
                      <a:endParaRPr lang="en-IN"/>
                    </a:p>
                  </a:txBody>
                  <a:tcPr/>
                </a:tc>
                <a:tc gridSpan="2">
                  <a:txBody>
                    <a:bodyPr/>
                    <a:lstStyle/>
                    <a:p>
                      <a:pPr algn="ctr" rtl="0" fontAlgn="ctr"/>
                      <a:r>
                        <a:rPr lang="en-IN" sz="2400" u="none" strike="noStrike" dirty="0">
                          <a:effectLst/>
                        </a:rPr>
                        <a:t>Base line (Aug_2012)</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75000"/>
                      </a:schemeClr>
                    </a:solidFill>
                  </a:tcPr>
                </a:tc>
                <a:tc hMerge="1">
                  <a:txBody>
                    <a:bodyPr/>
                    <a:lstStyle/>
                    <a:p>
                      <a:endParaRPr lang="en-IN"/>
                    </a:p>
                  </a:txBody>
                  <a:tcPr/>
                </a:tc>
                <a:tc gridSpan="2">
                  <a:txBody>
                    <a:bodyPr/>
                    <a:lstStyle/>
                    <a:p>
                      <a:pPr algn="ctr" rtl="0" fontAlgn="ctr"/>
                      <a:r>
                        <a:rPr lang="en-IN" sz="2400" u="none" strike="noStrike" dirty="0">
                          <a:effectLst/>
                        </a:rPr>
                        <a:t>End line (Mar_2013)</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60000"/>
                        <a:lumOff val="40000"/>
                      </a:schemeClr>
                    </a:solidFill>
                  </a:tcPr>
                </a:tc>
                <a:tc hMerge="1">
                  <a:txBody>
                    <a:bodyPr/>
                    <a:lstStyle/>
                    <a:p>
                      <a:endParaRPr lang="en-IN"/>
                    </a:p>
                  </a:txBody>
                  <a:tcPr/>
                </a:tc>
              </a:tr>
              <a:tr h="448205">
                <a:tc rowSpan="2">
                  <a:txBody>
                    <a:bodyPr/>
                    <a:lstStyle/>
                    <a:p>
                      <a:pPr algn="ctr" rtl="0" fontAlgn="ctr"/>
                      <a:r>
                        <a:rPr lang="en-IN" sz="2400" u="none" strike="noStrike" dirty="0">
                          <a:effectLst/>
                        </a:rPr>
                        <a:t>Story </a:t>
                      </a:r>
                      <a:endParaRPr lang="en-IN" sz="2400" b="0" i="0" u="none" strike="noStrike" dirty="0">
                        <a:solidFill>
                          <a:srgbClr val="000000"/>
                        </a:solidFill>
                        <a:effectLst/>
                        <a:latin typeface="Calibri" panose="020F0502020204030204" pitchFamily="34" charset="0"/>
                      </a:endParaRPr>
                    </a:p>
                  </a:txBody>
                  <a:tcPr marL="6181" marR="6181" marT="6181" marB="0" anchor="ctr"/>
                </a:tc>
                <a:tc rowSpan="2">
                  <a:txBody>
                    <a:bodyPr/>
                    <a:lstStyle/>
                    <a:p>
                      <a:pPr algn="ctr" rtl="0" fontAlgn="ctr"/>
                      <a:r>
                        <a:rPr lang="en-IN" sz="2400" u="none" strike="noStrike" dirty="0" smtClean="0">
                          <a:effectLst/>
                        </a:rPr>
                        <a:t>16.4%</a:t>
                      </a:r>
                      <a:endParaRPr lang="en-IN" sz="2400" b="0" i="0" u="none" strike="noStrike" dirty="0">
                        <a:solidFill>
                          <a:srgbClr val="000000"/>
                        </a:solidFill>
                        <a:effectLst/>
                        <a:latin typeface="Calibri" panose="020F0502020204030204" pitchFamily="34" charset="0"/>
                      </a:endParaRPr>
                    </a:p>
                  </a:txBody>
                  <a:tcPr marL="6181" marR="6181" marT="6181" marB="0" anchor="ctr">
                    <a:solidFill>
                      <a:srgbClr val="0CD894"/>
                    </a:solidFill>
                  </a:tcPr>
                </a:tc>
                <a:tc rowSpan="3">
                  <a:txBody>
                    <a:bodyPr/>
                    <a:lstStyle/>
                    <a:p>
                      <a:pPr algn="ctr" rtl="0" fontAlgn="ctr"/>
                      <a:r>
                        <a:rPr lang="en-IN" sz="2400" u="none" strike="noStrike" dirty="0">
                          <a:effectLst/>
                        </a:rPr>
                        <a:t>% "Readers" = 30.8</a:t>
                      </a:r>
                      <a:endParaRPr lang="en-IN" sz="2400" b="0" i="0" u="none" strike="noStrike" dirty="0">
                        <a:solidFill>
                          <a:srgbClr val="000000"/>
                        </a:solidFill>
                        <a:effectLst/>
                        <a:latin typeface="Calibri" panose="020F0502020204030204" pitchFamily="34" charset="0"/>
                      </a:endParaRPr>
                    </a:p>
                  </a:txBody>
                  <a:tcPr marL="6181" marR="6181" marT="6181" marB="0" anchor="ctr">
                    <a:solidFill>
                      <a:srgbClr val="0CD894"/>
                    </a:solidFill>
                  </a:tcPr>
                </a:tc>
                <a:tc>
                  <a:txBody>
                    <a:bodyPr/>
                    <a:lstStyle/>
                    <a:p>
                      <a:pPr algn="ctr" rtl="0" fontAlgn="ctr"/>
                      <a:r>
                        <a:rPr lang="en-IN" sz="2400" u="none" strike="noStrike" dirty="0" smtClean="0">
                          <a:effectLst/>
                        </a:rPr>
                        <a:t>53.5%</a:t>
                      </a:r>
                      <a:endParaRPr lang="en-IN" sz="2400" b="0" i="0" u="none" strike="noStrike" dirty="0">
                        <a:solidFill>
                          <a:srgbClr val="000000"/>
                        </a:solidFill>
                        <a:effectLst/>
                        <a:latin typeface="Calibri" panose="020F0502020204030204" pitchFamily="34" charset="0"/>
                      </a:endParaRPr>
                    </a:p>
                  </a:txBody>
                  <a:tcPr marL="6181" marR="6181" marT="6181" marB="0" anchor="ctr">
                    <a:solidFill>
                      <a:srgbClr val="0CD894"/>
                    </a:solidFill>
                  </a:tcPr>
                </a:tc>
                <a:tc rowSpan="3">
                  <a:txBody>
                    <a:bodyPr/>
                    <a:lstStyle/>
                    <a:p>
                      <a:pPr algn="ctr" rtl="0" fontAlgn="ctr"/>
                      <a:r>
                        <a:rPr lang="en-IN" sz="2400" u="none" strike="noStrike" dirty="0">
                          <a:effectLst/>
                        </a:rPr>
                        <a:t>% "Readers" = 72.3</a:t>
                      </a:r>
                      <a:endParaRPr lang="en-IN" sz="2400" b="0" i="0" u="none" strike="noStrike" dirty="0">
                        <a:solidFill>
                          <a:srgbClr val="000000"/>
                        </a:solidFill>
                        <a:effectLst/>
                        <a:latin typeface="Calibri" panose="020F0502020204030204" pitchFamily="34" charset="0"/>
                      </a:endParaRPr>
                    </a:p>
                  </a:txBody>
                  <a:tcPr marL="6181" marR="6181" marT="6181" marB="0" anchor="ctr">
                    <a:solidFill>
                      <a:srgbClr val="0CD894"/>
                    </a:solidFill>
                  </a:tcPr>
                </a:tc>
              </a:tr>
              <a:tr h="136920">
                <a:tc vMerge="1">
                  <a:txBody>
                    <a:bodyPr/>
                    <a:lstStyle/>
                    <a:p>
                      <a:pPr algn="ctr" rtl="0" fontAlgn="ctr"/>
                      <a:endParaRPr lang="en-IN" sz="2400" b="0" i="0" u="none" strike="noStrike" dirty="0">
                        <a:solidFill>
                          <a:srgbClr val="000000"/>
                        </a:solidFill>
                        <a:effectLst/>
                        <a:latin typeface="Calibri" panose="020F0502020204030204" pitchFamily="34" charset="0"/>
                      </a:endParaRPr>
                    </a:p>
                  </a:txBody>
                  <a:tcPr marL="6181" marR="6181" marT="6181" marB="0" anchor="ctr"/>
                </a:tc>
                <a:tc vMerge="1">
                  <a:txBody>
                    <a:bodyPr/>
                    <a:lstStyle/>
                    <a:p>
                      <a:pPr algn="ctr" rtl="0" fontAlgn="ctr"/>
                      <a:endParaRPr lang="en-IN" sz="2400" b="0" i="0" u="none" strike="noStrike" dirty="0">
                        <a:solidFill>
                          <a:srgbClr val="000000"/>
                        </a:solidFill>
                        <a:effectLst/>
                        <a:latin typeface="Calibri" panose="020F0502020204030204" pitchFamily="34" charset="0"/>
                      </a:endParaRPr>
                    </a:p>
                  </a:txBody>
                  <a:tcPr marL="6181" marR="6181" marT="6181" marB="0" anchor="ctr">
                    <a:solidFill>
                      <a:srgbClr val="0CD894"/>
                    </a:solidFill>
                  </a:tcPr>
                </a:tc>
                <a:tc vMerge="1">
                  <a:txBody>
                    <a:bodyPr/>
                    <a:lstStyle/>
                    <a:p>
                      <a:endParaRPr lang="en-IN"/>
                    </a:p>
                  </a:txBody>
                  <a:tcPr/>
                </a:tc>
                <a:tc rowSpan="2">
                  <a:txBody>
                    <a:bodyPr/>
                    <a:lstStyle/>
                    <a:p>
                      <a:pPr algn="ctr" rtl="0" fontAlgn="ctr"/>
                      <a:r>
                        <a:rPr lang="en-IN" sz="2400" u="none" strike="noStrike" dirty="0" smtClean="0">
                          <a:effectLst/>
                        </a:rPr>
                        <a:t>18.8%</a:t>
                      </a:r>
                      <a:endParaRPr lang="en-IN" sz="2400" b="0" i="0" u="none" strike="noStrike" dirty="0">
                        <a:solidFill>
                          <a:srgbClr val="000000"/>
                        </a:solidFill>
                        <a:effectLst/>
                        <a:latin typeface="Calibri" panose="020F0502020204030204" pitchFamily="34" charset="0"/>
                      </a:endParaRPr>
                    </a:p>
                  </a:txBody>
                  <a:tcPr marL="6181" marR="6181" marT="6181" marB="0" anchor="ctr">
                    <a:solidFill>
                      <a:srgbClr val="0CD894"/>
                    </a:solidFill>
                  </a:tcPr>
                </a:tc>
                <a:tc vMerge="1">
                  <a:txBody>
                    <a:bodyPr/>
                    <a:lstStyle/>
                    <a:p>
                      <a:endParaRPr lang="en-IN"/>
                    </a:p>
                  </a:txBody>
                  <a:tcPr/>
                </a:tc>
              </a:tr>
              <a:tr h="410192">
                <a:tc>
                  <a:txBody>
                    <a:bodyPr/>
                    <a:lstStyle/>
                    <a:p>
                      <a:pPr algn="ctr" rtl="0" fontAlgn="ctr"/>
                      <a:r>
                        <a:rPr lang="en-IN" sz="2400" u="none" strike="noStrike" dirty="0">
                          <a:effectLst/>
                        </a:rPr>
                        <a:t>Para</a:t>
                      </a:r>
                      <a:endParaRPr lang="en-IN" sz="24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rtl="0" fontAlgn="ctr"/>
                      <a:r>
                        <a:rPr lang="en-IN" sz="2400" u="none" strike="noStrike" dirty="0" smtClean="0">
                          <a:effectLst/>
                        </a:rPr>
                        <a:t>14.4%</a:t>
                      </a:r>
                      <a:endParaRPr lang="en-IN" sz="2400" b="0" i="0" u="none" strike="noStrike" dirty="0">
                        <a:solidFill>
                          <a:srgbClr val="000000"/>
                        </a:solidFill>
                        <a:effectLst/>
                        <a:latin typeface="Calibri" panose="020F0502020204030204" pitchFamily="34" charset="0"/>
                      </a:endParaRPr>
                    </a:p>
                  </a:txBody>
                  <a:tcPr marL="6181" marR="6181" marT="6181" marB="0" anchor="ctr">
                    <a:solidFill>
                      <a:srgbClr val="0CD894"/>
                    </a:solidFill>
                  </a:tcPr>
                </a:tc>
                <a:tc vMerge="1">
                  <a:txBody>
                    <a:bodyPr/>
                    <a:lstStyle/>
                    <a:p>
                      <a:endParaRPr lang="en-IN"/>
                    </a:p>
                  </a:txBody>
                  <a:tcPr/>
                </a:tc>
                <a:tc vMerge="1">
                  <a:txBody>
                    <a:bodyPr/>
                    <a:lstStyle/>
                    <a:p>
                      <a:endParaRPr lang="en-IN"/>
                    </a:p>
                  </a:txBody>
                  <a:tcPr/>
                </a:tc>
                <a:tc vMerge="1">
                  <a:txBody>
                    <a:bodyPr/>
                    <a:lstStyle/>
                    <a:p>
                      <a:endParaRPr lang="en-IN"/>
                    </a:p>
                  </a:txBody>
                  <a:tcPr/>
                </a:tc>
              </a:tr>
              <a:tr h="468086">
                <a:tc>
                  <a:txBody>
                    <a:bodyPr/>
                    <a:lstStyle/>
                    <a:p>
                      <a:pPr algn="ctr" rtl="0" fontAlgn="ctr"/>
                      <a:r>
                        <a:rPr lang="en-IN" sz="2400" u="none" strike="noStrike" dirty="0">
                          <a:effectLst/>
                        </a:rPr>
                        <a:t>Word</a:t>
                      </a:r>
                      <a:endParaRPr lang="en-IN" sz="24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rtl="0" fontAlgn="ctr"/>
                      <a:r>
                        <a:rPr lang="en-IN" sz="2400" u="none" strike="noStrike" dirty="0" smtClean="0">
                          <a:effectLst/>
                        </a:rPr>
                        <a:t>12.1%</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75000"/>
                      </a:schemeClr>
                    </a:solidFill>
                  </a:tcPr>
                </a:tc>
                <a:tc>
                  <a:txBody>
                    <a:bodyPr/>
                    <a:lstStyle/>
                    <a:p>
                      <a:pPr algn="ctr" rtl="0" fontAlgn="ctr"/>
                      <a:r>
                        <a:rPr lang="en-IN" sz="2400" u="none" strike="noStrike" dirty="0">
                          <a:effectLst/>
                        </a:rPr>
                        <a:t> </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75000"/>
                      </a:schemeClr>
                    </a:solidFill>
                  </a:tcPr>
                </a:tc>
                <a:tc>
                  <a:txBody>
                    <a:bodyPr/>
                    <a:lstStyle/>
                    <a:p>
                      <a:pPr algn="ctr" rtl="0" fontAlgn="ctr"/>
                      <a:r>
                        <a:rPr lang="en-IN" sz="2400" u="none" strike="noStrike" dirty="0" smtClean="0">
                          <a:effectLst/>
                        </a:rPr>
                        <a:t>14%</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60000"/>
                        <a:lumOff val="40000"/>
                      </a:schemeClr>
                    </a:solidFill>
                  </a:tcPr>
                </a:tc>
                <a:tc>
                  <a:txBody>
                    <a:bodyPr/>
                    <a:lstStyle/>
                    <a:p>
                      <a:pPr algn="ctr" rtl="0" fontAlgn="ctr"/>
                      <a:r>
                        <a:rPr lang="en-IN" sz="2400" u="none" strike="noStrike" dirty="0">
                          <a:effectLst/>
                        </a:rPr>
                        <a:t> </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60000"/>
                        <a:lumOff val="40000"/>
                      </a:schemeClr>
                    </a:solidFill>
                  </a:tcPr>
                </a:tc>
              </a:tr>
              <a:tr h="448205">
                <a:tc>
                  <a:txBody>
                    <a:bodyPr/>
                    <a:lstStyle/>
                    <a:p>
                      <a:pPr algn="ctr" rtl="0" fontAlgn="ctr"/>
                      <a:r>
                        <a:rPr lang="en-IN" sz="2400" u="none" strike="noStrike" dirty="0">
                          <a:effectLst/>
                        </a:rPr>
                        <a:t>Letter</a:t>
                      </a:r>
                      <a:endParaRPr lang="en-IN" sz="24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rtl="0" fontAlgn="ctr"/>
                      <a:r>
                        <a:rPr lang="en-IN" sz="2400" u="none" strike="noStrike" dirty="0" smtClean="0">
                          <a:effectLst/>
                        </a:rPr>
                        <a:t>22.7%</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2">
                        <a:lumMod val="20000"/>
                        <a:lumOff val="80000"/>
                      </a:schemeClr>
                    </a:solidFill>
                  </a:tcPr>
                </a:tc>
                <a:tc rowSpan="2">
                  <a:txBody>
                    <a:bodyPr/>
                    <a:lstStyle/>
                    <a:p>
                      <a:pPr algn="ctr" rtl="0" fontAlgn="ctr"/>
                      <a:r>
                        <a:rPr lang="en-IN" sz="2400" u="none" strike="noStrike" dirty="0">
                          <a:effectLst/>
                        </a:rPr>
                        <a:t>% Who cannot read even words = 57.1</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2">
                        <a:lumMod val="20000"/>
                        <a:lumOff val="80000"/>
                      </a:schemeClr>
                    </a:solidFill>
                  </a:tcPr>
                </a:tc>
                <a:tc>
                  <a:txBody>
                    <a:bodyPr/>
                    <a:lstStyle/>
                    <a:p>
                      <a:pPr algn="ctr" rtl="0" fontAlgn="ctr"/>
                      <a:r>
                        <a:rPr lang="en-IN" sz="2400" u="none" strike="noStrike" dirty="0" smtClean="0">
                          <a:effectLst/>
                        </a:rPr>
                        <a:t>9.5%</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2">
                        <a:lumMod val="20000"/>
                        <a:lumOff val="80000"/>
                      </a:schemeClr>
                    </a:solidFill>
                  </a:tcPr>
                </a:tc>
                <a:tc rowSpan="2">
                  <a:txBody>
                    <a:bodyPr/>
                    <a:lstStyle/>
                    <a:p>
                      <a:pPr algn="ctr" rtl="0" fontAlgn="ctr"/>
                      <a:r>
                        <a:rPr lang="en-IN" sz="2400" u="none" strike="noStrike" dirty="0">
                          <a:effectLst/>
                        </a:rPr>
                        <a:t>% Who cannot even read words = 13.7</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2">
                        <a:lumMod val="20000"/>
                        <a:lumOff val="80000"/>
                      </a:schemeClr>
                    </a:solidFill>
                  </a:tcPr>
                </a:tc>
              </a:tr>
              <a:tr h="471378">
                <a:tc>
                  <a:txBody>
                    <a:bodyPr/>
                    <a:lstStyle/>
                    <a:p>
                      <a:pPr algn="ctr" rtl="0" fontAlgn="ctr"/>
                      <a:r>
                        <a:rPr lang="en-IN" sz="2400" u="none" strike="noStrike" dirty="0">
                          <a:effectLst/>
                        </a:rPr>
                        <a:t>Beginner</a:t>
                      </a:r>
                      <a:endParaRPr lang="en-IN" sz="240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rtl="0" fontAlgn="ctr"/>
                      <a:r>
                        <a:rPr lang="en-IN" sz="2400" u="none" strike="noStrike" dirty="0" smtClean="0">
                          <a:effectLst/>
                        </a:rPr>
                        <a:t>34.4%</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2">
                        <a:lumMod val="20000"/>
                        <a:lumOff val="80000"/>
                      </a:schemeClr>
                    </a:solidFill>
                  </a:tcPr>
                </a:tc>
                <a:tc vMerge="1">
                  <a:txBody>
                    <a:bodyPr/>
                    <a:lstStyle/>
                    <a:p>
                      <a:endParaRPr lang="en-IN"/>
                    </a:p>
                  </a:txBody>
                  <a:tcPr/>
                </a:tc>
                <a:tc>
                  <a:txBody>
                    <a:bodyPr/>
                    <a:lstStyle/>
                    <a:p>
                      <a:pPr algn="ctr" rtl="0" fontAlgn="ctr"/>
                      <a:r>
                        <a:rPr lang="en-IN" sz="2400" u="none" strike="noStrike" dirty="0" smtClean="0">
                          <a:effectLst/>
                        </a:rPr>
                        <a:t>4.2%</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2">
                        <a:lumMod val="20000"/>
                        <a:lumOff val="80000"/>
                      </a:schemeClr>
                    </a:solidFill>
                  </a:tcPr>
                </a:tc>
                <a:tc vMerge="1">
                  <a:txBody>
                    <a:bodyPr/>
                    <a:lstStyle/>
                    <a:p>
                      <a:endParaRPr lang="en-IN"/>
                    </a:p>
                  </a:txBody>
                  <a:tcPr/>
                </a:tc>
              </a:tr>
              <a:tr h="451509">
                <a:tc>
                  <a:txBody>
                    <a:bodyPr/>
                    <a:lstStyle/>
                    <a:p>
                      <a:pPr algn="ctr" rtl="0" fontAlgn="ctr"/>
                      <a:r>
                        <a:rPr lang="en-IN" sz="2400" u="none" strike="noStrike" dirty="0">
                          <a:effectLst/>
                        </a:rPr>
                        <a:t>Total %</a:t>
                      </a:r>
                      <a:endParaRPr lang="en-IN" sz="2400" b="0" i="0" u="none" strike="noStrike" dirty="0">
                        <a:solidFill>
                          <a:srgbClr val="000000"/>
                        </a:solidFill>
                        <a:effectLst/>
                        <a:latin typeface="Calibri" panose="020F0502020204030204" pitchFamily="34" charset="0"/>
                      </a:endParaRPr>
                    </a:p>
                  </a:txBody>
                  <a:tcPr marL="6181" marR="6181" marT="6181" marB="0" anchor="ctr"/>
                </a:tc>
                <a:tc gridSpan="2">
                  <a:txBody>
                    <a:bodyPr/>
                    <a:lstStyle/>
                    <a:p>
                      <a:pPr algn="ctr" rtl="0" fontAlgn="ctr"/>
                      <a:r>
                        <a:rPr lang="en-IN" sz="2400" u="none" strike="noStrike" dirty="0">
                          <a:effectLst/>
                        </a:rPr>
                        <a:t>100</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75000"/>
                      </a:schemeClr>
                    </a:solidFill>
                  </a:tcPr>
                </a:tc>
                <a:tc hMerge="1">
                  <a:txBody>
                    <a:bodyPr/>
                    <a:lstStyle/>
                    <a:p>
                      <a:endParaRPr lang="en-IN"/>
                    </a:p>
                  </a:txBody>
                  <a:tcPr/>
                </a:tc>
                <a:tc gridSpan="2">
                  <a:txBody>
                    <a:bodyPr/>
                    <a:lstStyle/>
                    <a:p>
                      <a:pPr algn="ctr" rtl="0" fontAlgn="ctr"/>
                      <a:r>
                        <a:rPr lang="en-IN" sz="2400" u="none" strike="noStrike" dirty="0">
                          <a:effectLst/>
                        </a:rPr>
                        <a:t>100</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60000"/>
                        <a:lumOff val="40000"/>
                      </a:schemeClr>
                    </a:solidFill>
                  </a:tcPr>
                </a:tc>
                <a:tc hMerge="1">
                  <a:txBody>
                    <a:bodyPr/>
                    <a:lstStyle/>
                    <a:p>
                      <a:endParaRPr lang="en-IN"/>
                    </a:p>
                  </a:txBody>
                  <a:tcPr/>
                </a:tc>
              </a:tr>
              <a:tr h="538100">
                <a:tc>
                  <a:txBody>
                    <a:bodyPr/>
                    <a:lstStyle/>
                    <a:p>
                      <a:pPr algn="ctr" rtl="0" fontAlgn="ctr"/>
                      <a:r>
                        <a:rPr lang="en-IN" sz="2400" u="none" strike="noStrike" dirty="0">
                          <a:effectLst/>
                        </a:rPr>
                        <a:t>Children tested</a:t>
                      </a:r>
                      <a:endParaRPr lang="en-IN" sz="2400" b="0" i="0" u="none" strike="noStrike" dirty="0">
                        <a:solidFill>
                          <a:srgbClr val="000000"/>
                        </a:solidFill>
                        <a:effectLst/>
                        <a:latin typeface="Calibri" panose="020F0502020204030204" pitchFamily="34" charset="0"/>
                      </a:endParaRPr>
                    </a:p>
                  </a:txBody>
                  <a:tcPr marL="6181" marR="6181" marT="6181" marB="0" anchor="ctr"/>
                </a:tc>
                <a:tc gridSpan="2">
                  <a:txBody>
                    <a:bodyPr/>
                    <a:lstStyle/>
                    <a:p>
                      <a:pPr algn="ctr" rtl="0" fontAlgn="ctr"/>
                      <a:r>
                        <a:rPr lang="en-IN" sz="2400" u="none" strike="noStrike" dirty="0">
                          <a:effectLst/>
                        </a:rPr>
                        <a:t>16540</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75000"/>
                      </a:schemeClr>
                    </a:solidFill>
                  </a:tcPr>
                </a:tc>
                <a:tc hMerge="1">
                  <a:txBody>
                    <a:bodyPr/>
                    <a:lstStyle/>
                    <a:p>
                      <a:endParaRPr lang="en-IN"/>
                    </a:p>
                  </a:txBody>
                  <a:tcPr/>
                </a:tc>
                <a:tc gridSpan="2">
                  <a:txBody>
                    <a:bodyPr/>
                    <a:lstStyle/>
                    <a:p>
                      <a:pPr algn="ctr" rtl="0" fontAlgn="ctr"/>
                      <a:r>
                        <a:rPr lang="en-IN" sz="2400" u="none" strike="noStrike" dirty="0">
                          <a:effectLst/>
                        </a:rPr>
                        <a:t>15972</a:t>
                      </a:r>
                      <a:endParaRPr lang="en-IN" sz="2400" b="0" i="0" u="none" strike="noStrike" dirty="0">
                        <a:solidFill>
                          <a:srgbClr val="000000"/>
                        </a:solidFill>
                        <a:effectLst/>
                        <a:latin typeface="Calibri" panose="020F0502020204030204" pitchFamily="34" charset="0"/>
                      </a:endParaRPr>
                    </a:p>
                  </a:txBody>
                  <a:tcPr marL="6181" marR="6181" marT="6181" marB="0" anchor="ctr">
                    <a:solidFill>
                      <a:schemeClr val="accent1">
                        <a:lumMod val="60000"/>
                        <a:lumOff val="40000"/>
                      </a:schemeClr>
                    </a:solidFill>
                  </a:tcPr>
                </a:tc>
                <a:tc hMerge="1">
                  <a:txBody>
                    <a:bodyPr/>
                    <a:lstStyle/>
                    <a:p>
                      <a:endParaRPr lang="en-IN"/>
                    </a:p>
                  </a:txBody>
                  <a:tcPr/>
                </a:tc>
              </a:tr>
            </a:tbl>
          </a:graphicData>
        </a:graphic>
      </p:graphicFrame>
      <p:sp>
        <p:nvSpPr>
          <p:cNvPr id="4" name="TextBox 3"/>
          <p:cNvSpPr txBox="1"/>
          <p:nvPr/>
        </p:nvSpPr>
        <p:spPr>
          <a:xfrm>
            <a:off x="195944" y="6498771"/>
            <a:ext cx="11876314" cy="646331"/>
          </a:xfrm>
          <a:prstGeom prst="rect">
            <a:avLst/>
          </a:prstGeom>
          <a:noFill/>
        </p:spPr>
        <p:txBody>
          <a:bodyPr wrap="square" rtlCol="0">
            <a:spAutoFit/>
          </a:bodyPr>
          <a:lstStyle/>
          <a:p>
            <a:r>
              <a:rPr lang="en-IN" i="1" dirty="0" smtClean="0"/>
              <a:t>This assessment was done by school teachers for their own children. An sample based external assessment was also carried. out. </a:t>
            </a:r>
            <a:endParaRPr lang="en-IN" i="1" dirty="0"/>
          </a:p>
        </p:txBody>
      </p:sp>
    </p:spTree>
    <p:extLst>
      <p:ext uri="{BB962C8B-B14F-4D97-AF65-F5344CB8AC3E}">
        <p14:creationId xmlns:p14="http://schemas.microsoft.com/office/powerpoint/2010/main" val="1323489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469</TotalTime>
  <Words>1903</Words>
  <Application>Microsoft Office PowerPoint</Application>
  <PresentationFormat>Widescreen</PresentationFormat>
  <Paragraphs>290</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Wingdings</vt:lpstr>
      <vt:lpstr>Office Theme</vt:lpstr>
      <vt:lpstr>Worksheet</vt:lpstr>
      <vt:lpstr>PowerPoint Presentation</vt:lpstr>
      <vt:lpstr>July 2012: “Feeling” the problem </vt:lpstr>
      <vt:lpstr>Where is the problem? Why are we “stuck”?  </vt:lpstr>
      <vt:lpstr>Exploring the problem   </vt:lpstr>
      <vt:lpstr>Planning forward … building ownership    </vt:lpstr>
      <vt:lpstr>Nuts &amp; bolts : “Plumbing matters”     </vt:lpstr>
      <vt:lpstr>August 2012: Can children read? </vt:lpstr>
      <vt:lpstr>Sept 2012: Rolling out     </vt:lpstr>
      <vt:lpstr>March 2013 : Can children read?       </vt:lpstr>
      <vt:lpstr>January 2013: State wide scale up? Alternative theories of change &amp; paths of action   </vt:lpstr>
      <vt:lpstr>Background: What “works” to improve learning?    A decade of “delivering” models - Pratham </vt:lpstr>
      <vt:lpstr>Background: What “works” to improve learning ?   A decade of delivering evidence -  JPAL-Pratham RCTs</vt:lpstr>
      <vt:lpstr>April 2013 : Bihar government announces state wide roll out of “teaching to the right level” as part of the Mission “Gunwatta”(Quality) </vt:lpstr>
      <vt:lpstr>Status of scale up right now …………   </vt:lpstr>
      <vt:lpstr>Other clouds for the “Big Picture” …………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rinki</dc:creator>
  <cp:lastModifiedBy>rinki</cp:lastModifiedBy>
  <cp:revision>53</cp:revision>
  <dcterms:created xsi:type="dcterms:W3CDTF">2013-10-27T02:55:47Z</dcterms:created>
  <dcterms:modified xsi:type="dcterms:W3CDTF">2013-10-30T09:20:54Z</dcterms:modified>
</cp:coreProperties>
</file>